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gif" ContentType="image/gif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58" r:id="rId3"/>
    <p:sldId id="262" r:id="rId4"/>
    <p:sldId id="263" r:id="rId5"/>
    <p:sldId id="264" r:id="rId6"/>
    <p:sldId id="265" r:id="rId7"/>
    <p:sldId id="266" r:id="rId8"/>
    <p:sldId id="281" r:id="rId9"/>
    <p:sldId id="271" r:id="rId10"/>
    <p:sldId id="273" r:id="rId11"/>
    <p:sldId id="274" r:id="rId12"/>
    <p:sldId id="275" r:id="rId13"/>
    <p:sldId id="277" r:id="rId14"/>
    <p:sldId id="278" r:id="rId15"/>
    <p:sldId id="279" r:id="rId16"/>
    <p:sldId id="280" r:id="rId17"/>
  </p:sldIdLst>
  <p:sldSz cx="12192000" cy="6858000"/>
  <p:notesSz cx="6858000" cy="9144000"/>
  <p:custDataLst>
    <p:tags r:id="rId19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42248"/>
    <a:srgbClr val="0971AB"/>
    <a:srgbClr val="F19E1F"/>
    <a:srgbClr val="A5A4A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830" autoAdjust="0"/>
    <p:restoredTop sz="81934" autoAdjust="0"/>
  </p:normalViewPr>
  <p:slideViewPr>
    <p:cSldViewPr snapToGrid="0">
      <p:cViewPr varScale="1">
        <p:scale>
          <a:sx n="52" d="100"/>
          <a:sy n="52" d="100"/>
        </p:scale>
        <p:origin x="800" y="17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tags" Target="tags/tag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2EFFEE-ADE4-4048-979E-B0D4F6951C84}" type="datetimeFigureOut">
              <a:rPr lang="en-US" smtClean="0"/>
              <a:t>8/30/17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DF36FE-7114-C246-9EE2-E5C09F211D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0752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Relationship Id="rId3" Type="http://schemas.openxmlformats.org/officeDocument/2006/relationships/hyperlink" Target="http://www.ijis.net/ijis7_1/ijis7_1_editorial.html" TargetMode="Externa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Snijders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C.;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Matzat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U.;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Reips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U.-D. (2012). 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  <a:hlinkClick r:id="rId3"/>
              </a:rPr>
              <a:t>"'Big Data': Big gaps of knowledge in the field of Internet". </a:t>
            </a:r>
            <a:r>
              <a:rPr lang="en-US" sz="120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  <a:hlinkClick r:id="rId3"/>
              </a:rPr>
              <a:t>International Journal of Internet Science</a:t>
            </a:r>
            <a:r>
              <a:rPr lang="en-US" sz="120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  <a:hlinkClick r:id="rId3"/>
              </a:rPr>
              <a:t> </a:t>
            </a:r>
            <a:r>
              <a:rPr lang="en-US" sz="1200" b="1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  <a:hlinkClick r:id="rId3"/>
              </a:rPr>
              <a:t>7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  <a:hlinkClick r:id="rId3"/>
              </a:rPr>
              <a:t>: 1–5.</a:t>
            </a:r>
            <a:endParaRPr lang="en-US" sz="1200" b="0" i="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sz="1200" b="0" i="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DF36FE-7114-C246-9EE2-E5C09F211D4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7476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DF36FE-7114-C246-9EE2-E5C09F211D4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0016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DF36FE-7114-C246-9EE2-E5C09F211D4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9185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DF36FE-7114-C246-9EE2-E5C09F211D4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5624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gif"/><Relationship Id="rId7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6.png"/><Relationship Id="rId5" Type="http://schemas.openxmlformats.org/officeDocument/2006/relationships/image" Target="../media/image15.png"/><Relationship Id="rId6" Type="http://schemas.openxmlformats.org/officeDocument/2006/relationships/image" Target="../media/image13.png"/><Relationship Id="rId7" Type="http://schemas.openxmlformats.org/officeDocument/2006/relationships/image" Target="../media/image11.png"/><Relationship Id="rId8" Type="http://schemas.openxmlformats.org/officeDocument/2006/relationships/image" Target="../media/image14.png"/><Relationship Id="rId9" Type="http://schemas.openxmlformats.org/officeDocument/2006/relationships/image" Target="../media/image12.png"/><Relationship Id="rId10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gif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gif"/><Relationship Id="rId7" Type="http://schemas.openxmlformats.org/officeDocument/2006/relationships/image" Target="../media/image8.png"/><Relationship Id="rId8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5971" y="2630753"/>
            <a:ext cx="9144000" cy="1056061"/>
          </a:xfrm>
          <a:prstGeom prst="rect">
            <a:avLst/>
          </a:prstGeom>
        </p:spPr>
        <p:txBody>
          <a:bodyPr anchor="b"/>
          <a:lstStyle>
            <a:lvl1pPr algn="ctr">
              <a:defRPr sz="6000" baseline="0"/>
            </a:lvl1pPr>
          </a:lstStyle>
          <a:p>
            <a:r>
              <a:rPr lang="en-US" dirty="0" smtClean="0"/>
              <a:t>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810324"/>
            <a:ext cx="9144000" cy="512762"/>
          </a:xfrm>
        </p:spPr>
        <p:txBody>
          <a:bodyPr>
            <a:noAutofit/>
          </a:bodyPr>
          <a:lstStyle>
            <a:lvl1pPr marL="0" indent="0" algn="ctr">
              <a:buNone/>
              <a:defRPr sz="3200">
                <a:solidFill>
                  <a:srgbClr val="F19E1F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Subtitle</a:t>
            </a:r>
            <a:endParaRPr lang="en-US" dirty="0"/>
          </a:p>
        </p:txBody>
      </p: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884551" y="5919087"/>
            <a:ext cx="1531292" cy="73152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767149" y="5908723"/>
            <a:ext cx="674232" cy="73152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184453" y="5908723"/>
            <a:ext cx="957026" cy="73152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158915" y="5908723"/>
            <a:ext cx="1304012" cy="733507"/>
          </a:xfrm>
          <a:prstGeom prst="rect">
            <a:avLst/>
          </a:prstGeom>
        </p:spPr>
      </p:pic>
      <p:pic>
        <p:nvPicPr>
          <p:cNvPr id="1026" name="Picture 2" descr="http://www.nsf.gov/images/logos/nsf1.gif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88" y="5945999"/>
            <a:ext cx="727140" cy="731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4165" y="833323"/>
            <a:ext cx="5056094" cy="1137391"/>
          </a:xfrm>
          <a:prstGeom prst="rect">
            <a:avLst/>
          </a:prstGeom>
        </p:spPr>
      </p:pic>
      <p:sp>
        <p:nvSpPr>
          <p:cNvPr id="30" name="Subtitle 2"/>
          <p:cNvSpPr txBox="1">
            <a:spLocks/>
          </p:cNvSpPr>
          <p:nvPr userDrawn="1"/>
        </p:nvSpPr>
        <p:spPr>
          <a:xfrm>
            <a:off x="1609344" y="2007818"/>
            <a:ext cx="9144000" cy="5127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rgbClr val="F19E1F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solidFill>
                  <a:srgbClr val="0971AB"/>
                </a:solidFill>
              </a:rPr>
              <a:t>Transforming Science Through Data-driven Discovery</a:t>
            </a:r>
            <a:endParaRPr lang="en-US" sz="2000" dirty="0">
              <a:solidFill>
                <a:srgbClr val="0971A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75432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roduc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459" y="563555"/>
            <a:ext cx="944962" cy="99373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445086" y="551051"/>
            <a:ext cx="10559626" cy="629642"/>
          </a:xfrm>
          <a:prstGeom prst="rect">
            <a:avLst/>
          </a:prstGeom>
        </p:spPr>
        <p:txBody>
          <a:bodyPr anchor="b"/>
          <a:lstStyle>
            <a:lvl1pPr algn="l">
              <a:defRPr sz="4000" baseline="0"/>
            </a:lvl1pPr>
          </a:lstStyle>
          <a:p>
            <a:r>
              <a:rPr lang="en-US" dirty="0" smtClean="0"/>
              <a:t>Product Slide</a:t>
            </a:r>
            <a:endParaRPr lang="en-US" dirty="0"/>
          </a:p>
        </p:txBody>
      </p:sp>
      <p:sp>
        <p:nvSpPr>
          <p:cNvPr id="15" name="Content Placeholder 14"/>
          <p:cNvSpPr>
            <a:spLocks noGrp="1"/>
          </p:cNvSpPr>
          <p:nvPr>
            <p:ph sz="quarter" idx="10" hasCustomPrompt="1"/>
          </p:nvPr>
        </p:nvSpPr>
        <p:spPr>
          <a:xfrm>
            <a:off x="1451784" y="1258888"/>
            <a:ext cx="3351212" cy="376237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 smtClean="0"/>
              <a:t>Subtitle</a:t>
            </a:r>
            <a:endParaRPr lang="en-US" dirty="0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216438" y="1860719"/>
            <a:ext cx="11788275" cy="4206594"/>
          </a:xfrm>
        </p:spPr>
        <p:txBody>
          <a:bodyPr/>
          <a:lstStyle>
            <a:lvl2pPr marL="457200" indent="0">
              <a:buNone/>
              <a:defRPr baseline="0"/>
            </a:lvl2pPr>
          </a:lstStyle>
          <a:p>
            <a:pPr lvl="1"/>
            <a:r>
              <a:rPr lang="en-US" dirty="0" smtClean="0"/>
              <a:t>Text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18397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roduc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445086" y="551051"/>
            <a:ext cx="10559626" cy="629642"/>
          </a:xfrm>
          <a:prstGeom prst="rect">
            <a:avLst/>
          </a:prstGeom>
        </p:spPr>
        <p:txBody>
          <a:bodyPr anchor="b"/>
          <a:lstStyle>
            <a:lvl1pPr algn="l">
              <a:defRPr sz="4000" baseline="0"/>
            </a:lvl1pPr>
          </a:lstStyle>
          <a:p>
            <a:r>
              <a:rPr lang="en-US" dirty="0" smtClean="0"/>
              <a:t>Product Slide</a:t>
            </a:r>
            <a:endParaRPr lang="en-US" dirty="0"/>
          </a:p>
        </p:txBody>
      </p:sp>
      <p:sp>
        <p:nvSpPr>
          <p:cNvPr id="15" name="Content Placeholder 14"/>
          <p:cNvSpPr>
            <a:spLocks noGrp="1"/>
          </p:cNvSpPr>
          <p:nvPr>
            <p:ph sz="quarter" idx="10" hasCustomPrompt="1"/>
          </p:nvPr>
        </p:nvSpPr>
        <p:spPr>
          <a:xfrm>
            <a:off x="1451784" y="1258888"/>
            <a:ext cx="3351212" cy="376237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 smtClean="0"/>
              <a:t>Subtitle</a:t>
            </a:r>
            <a:endParaRPr lang="en-US" dirty="0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216438" y="1860719"/>
            <a:ext cx="11788275" cy="4206594"/>
          </a:xfrm>
        </p:spPr>
        <p:txBody>
          <a:bodyPr/>
          <a:lstStyle>
            <a:lvl2pPr marL="457200" indent="0">
              <a:buNone/>
              <a:defRPr baseline="0"/>
            </a:lvl2pPr>
          </a:lstStyle>
          <a:p>
            <a:pPr lvl="1"/>
            <a:r>
              <a:rPr lang="en-US" dirty="0" smtClean="0"/>
              <a:t>Text 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174" y="594920"/>
            <a:ext cx="981864" cy="73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6663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Slid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189821" y="551051"/>
            <a:ext cx="10814892" cy="629642"/>
          </a:xfrm>
          <a:prstGeom prst="rect">
            <a:avLst/>
          </a:prstGeom>
        </p:spPr>
        <p:txBody>
          <a:bodyPr anchor="b"/>
          <a:lstStyle>
            <a:lvl1pPr algn="l">
              <a:defRPr sz="4000"/>
            </a:lvl1pPr>
          </a:lstStyle>
          <a:p>
            <a:r>
              <a:rPr lang="en-US" dirty="0" smtClean="0"/>
              <a:t>Icon Slide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8765" y="5631663"/>
            <a:ext cx="854329" cy="7315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9800" y="5631663"/>
            <a:ext cx="981864" cy="7315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1685" y="5566796"/>
            <a:ext cx="1107241" cy="73152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4645" y="5560026"/>
            <a:ext cx="1260282" cy="73152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5684" y="5560026"/>
            <a:ext cx="714221" cy="73152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2096" y="5560026"/>
            <a:ext cx="517523" cy="73152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438" y="606136"/>
            <a:ext cx="854329" cy="731520"/>
          </a:xfrm>
          <a:prstGeom prst="rect">
            <a:avLst/>
          </a:prstGeom>
        </p:spPr>
      </p:pic>
      <p:sp>
        <p:nvSpPr>
          <p:cNvPr id="15" name="Content Placeholder 14"/>
          <p:cNvSpPr>
            <a:spLocks noGrp="1"/>
          </p:cNvSpPr>
          <p:nvPr>
            <p:ph sz="quarter" idx="10" hasCustomPrompt="1"/>
          </p:nvPr>
        </p:nvSpPr>
        <p:spPr>
          <a:xfrm>
            <a:off x="1189038" y="1258888"/>
            <a:ext cx="3351212" cy="376237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 smtClean="0"/>
              <a:t>Subtitle</a:t>
            </a:r>
            <a:endParaRPr lang="en-US" dirty="0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1189038" y="1817688"/>
            <a:ext cx="8177212" cy="3195637"/>
          </a:xfrm>
        </p:spPr>
        <p:txBody>
          <a:bodyPr/>
          <a:lstStyle>
            <a:lvl2pPr marL="457200" indent="0">
              <a:buNone/>
              <a:defRPr baseline="0"/>
            </a:lvl2pPr>
          </a:lstStyle>
          <a:p>
            <a:pPr lvl="1"/>
            <a:r>
              <a:rPr lang="en-US" dirty="0" smtClean="0"/>
              <a:t>Text </a:t>
            </a:r>
            <a:endParaRPr lang="en-US" dirty="0"/>
          </a:p>
        </p:txBody>
      </p: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2794" y="2459167"/>
            <a:ext cx="621846" cy="713294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4394" y="3371709"/>
            <a:ext cx="798645" cy="823031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1235" y="4476156"/>
            <a:ext cx="944962" cy="993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2327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cknowledgem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ww.nsf.gov/images/logos/nsf1.gif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006" y="5381709"/>
            <a:ext cx="1037008" cy="1043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4165" y="532112"/>
            <a:ext cx="5056094" cy="1137391"/>
          </a:xfrm>
          <a:prstGeom prst="rect">
            <a:avLst/>
          </a:prstGeom>
        </p:spPr>
      </p:pic>
      <p:sp>
        <p:nvSpPr>
          <p:cNvPr id="13" name="Subtitle 2"/>
          <p:cNvSpPr txBox="1">
            <a:spLocks/>
          </p:cNvSpPr>
          <p:nvPr userDrawn="1"/>
        </p:nvSpPr>
        <p:spPr>
          <a:xfrm>
            <a:off x="1609344" y="1706981"/>
            <a:ext cx="9144000" cy="5127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rgbClr val="F19E1F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solidFill>
                  <a:srgbClr val="0971AB"/>
                </a:solidFill>
              </a:rPr>
              <a:t>Transforming Science Through Data-driven Discovery</a:t>
            </a:r>
            <a:endParaRPr lang="en-US" sz="2000" dirty="0">
              <a:solidFill>
                <a:srgbClr val="0971AB"/>
              </a:solidFill>
            </a:endParaRPr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2520599" y="2957231"/>
            <a:ext cx="7321490" cy="1500822"/>
            <a:chOff x="698499" y="2206563"/>
            <a:chExt cx="7321490" cy="1500822"/>
          </a:xfrm>
        </p:grpSpPr>
        <p:pic>
          <p:nvPicPr>
            <p:cNvPr id="18" name="Picture 17"/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5657584" y="2320863"/>
              <a:ext cx="2362405" cy="1128554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698499" y="2206563"/>
              <a:ext cx="1383287" cy="1500822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3185203" y="2320863"/>
              <a:ext cx="1613773" cy="1233516"/>
            </a:xfrm>
            <a:prstGeom prst="rect">
              <a:avLst/>
            </a:prstGeom>
          </p:spPr>
        </p:pic>
      </p:grpSp>
      <p:sp>
        <p:nvSpPr>
          <p:cNvPr id="15" name="TextBox 16"/>
          <p:cNvSpPr txBox="1"/>
          <p:nvPr userDrawn="1"/>
        </p:nvSpPr>
        <p:spPr>
          <a:xfrm>
            <a:off x="2375763" y="4458379"/>
            <a:ext cx="16729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b="1" dirty="0" smtClean="0">
                <a:solidFill>
                  <a:srgbClr val="174471"/>
                </a:solidFill>
              </a:rPr>
              <a:t>Parker Antin </a:t>
            </a:r>
          </a:p>
          <a:p>
            <a:pPr algn="ctr"/>
            <a:r>
              <a:rPr lang="en-US" sz="1800" b="1" dirty="0" smtClean="0">
                <a:solidFill>
                  <a:srgbClr val="174471"/>
                </a:solidFill>
              </a:rPr>
              <a:t>Nirav Merchant</a:t>
            </a:r>
          </a:p>
          <a:p>
            <a:pPr algn="ctr"/>
            <a:r>
              <a:rPr lang="en-US" sz="1800" b="1" dirty="0" smtClean="0">
                <a:solidFill>
                  <a:srgbClr val="174471"/>
                </a:solidFill>
              </a:rPr>
              <a:t>Eric Lyons</a:t>
            </a:r>
            <a:endParaRPr lang="en-US" sz="1800" b="1" dirty="0">
              <a:solidFill>
                <a:srgbClr val="174471"/>
              </a:solidFill>
            </a:endParaRPr>
          </a:p>
        </p:txBody>
      </p:sp>
      <p:sp>
        <p:nvSpPr>
          <p:cNvPr id="16" name="TextBox 17"/>
          <p:cNvSpPr txBox="1"/>
          <p:nvPr userDrawn="1"/>
        </p:nvSpPr>
        <p:spPr>
          <a:xfrm>
            <a:off x="5159061" y="4458053"/>
            <a:ext cx="1425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 smtClean="0">
                <a:solidFill>
                  <a:srgbClr val="174471"/>
                </a:solidFill>
              </a:rPr>
              <a:t>Matt Vaughn</a:t>
            </a:r>
            <a:endParaRPr lang="en-US" sz="1800" b="1" dirty="0">
              <a:solidFill>
                <a:srgbClr val="174471"/>
              </a:solidFill>
            </a:endParaRPr>
          </a:p>
        </p:txBody>
      </p:sp>
      <p:sp>
        <p:nvSpPr>
          <p:cNvPr id="17" name="TextBox 18"/>
          <p:cNvSpPr txBox="1"/>
          <p:nvPr userDrawn="1"/>
        </p:nvSpPr>
        <p:spPr>
          <a:xfrm>
            <a:off x="7694857" y="4458379"/>
            <a:ext cx="23624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b="1" dirty="0" smtClean="0">
                <a:solidFill>
                  <a:srgbClr val="174471"/>
                </a:solidFill>
              </a:rPr>
              <a:t>Doreen Ware</a:t>
            </a:r>
          </a:p>
          <a:p>
            <a:pPr algn="ctr"/>
            <a:r>
              <a:rPr lang="en-US" sz="1800" b="1" dirty="0" smtClean="0">
                <a:solidFill>
                  <a:srgbClr val="174471"/>
                </a:solidFill>
              </a:rPr>
              <a:t>Dave Micklos</a:t>
            </a:r>
            <a:endParaRPr lang="en-US" sz="1800" b="1" dirty="0">
              <a:solidFill>
                <a:srgbClr val="174471"/>
              </a:solidFill>
            </a:endParaRPr>
          </a:p>
        </p:txBody>
      </p:sp>
      <p:sp>
        <p:nvSpPr>
          <p:cNvPr id="2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802982" y="2174614"/>
            <a:ext cx="9144000" cy="512762"/>
          </a:xfrm>
        </p:spPr>
        <p:txBody>
          <a:bodyPr>
            <a:noAutofit/>
          </a:bodyPr>
          <a:lstStyle>
            <a:lvl1pPr marL="0" indent="0" algn="ctr">
              <a:buNone/>
              <a:defRPr sz="2800">
                <a:solidFill>
                  <a:srgbClr val="142248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CyVerse Executive Team</a:t>
            </a:r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2013014" y="5711397"/>
            <a:ext cx="89874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CyVerse</a:t>
            </a:r>
            <a:r>
              <a:rPr lang="en-US" sz="1600" baseline="0" dirty="0" smtClean="0"/>
              <a:t> is </a:t>
            </a:r>
            <a:r>
              <a:rPr lang="en-US" sz="1600" dirty="0" smtClean="0"/>
              <a:t>supported by the National Science Foundation under Grant No. DBI-0735191 and DBI-1265383.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1532850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ic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0" y="516112"/>
            <a:ext cx="12192000" cy="105606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 smtClean="0"/>
              <a:t>Generic Slide 1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8200" y="2220581"/>
            <a:ext cx="10515600" cy="2698984"/>
          </a:xfrm>
        </p:spPr>
        <p:txBody>
          <a:bodyPr/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en-US" dirty="0" smtClean="0"/>
              <a:t>Heading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4"/>
            <a:endParaRPr lang="en-US" dirty="0" smtClean="0"/>
          </a:p>
          <a:p>
            <a:pPr lvl="4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6115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6F035D4-9351-4BEC-9BB9-B0B752F01DD9}" type="datetimeFigureOut">
              <a:rPr lang="en-US" smtClean="0"/>
              <a:t>8/30/17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5BAC520-1580-44AC-A816-4EE9DB4A7E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445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49DB8150-EC7D-6643-BAC3-177383BC4888}" type="datetimeFigureOut">
              <a:rPr lang="en-US" smtClean="0"/>
              <a:t>8/30/17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C69B8F00-FC78-024D-A1C2-5728740D83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093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704371"/>
            <a:ext cx="9144000" cy="105606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 smtClean="0"/>
              <a:t>Title Slide 2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512762"/>
          </a:xfrm>
        </p:spPr>
        <p:txBody>
          <a:bodyPr>
            <a:noAutofit/>
          </a:bodyPr>
          <a:lstStyle>
            <a:lvl1pPr marL="0" indent="0" algn="ctr">
              <a:buNone/>
              <a:defRPr sz="3200">
                <a:solidFill>
                  <a:srgbClr val="F19E1F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Subtitle</a:t>
            </a:r>
            <a:endParaRPr lang="en-US" dirty="0"/>
          </a:p>
        </p:txBody>
      </p: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096738" y="5821128"/>
            <a:ext cx="1584738" cy="75705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569511" y="5748683"/>
            <a:ext cx="831308" cy="901942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118506" y="5717894"/>
            <a:ext cx="1260545" cy="96352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399164" y="5832901"/>
            <a:ext cx="1304012" cy="733507"/>
          </a:xfrm>
          <a:prstGeom prst="rect">
            <a:avLst/>
          </a:prstGeom>
        </p:spPr>
      </p:pic>
      <p:pic>
        <p:nvPicPr>
          <p:cNvPr id="1026" name="Picture 2" descr="http://www.nsf.gov/images/logos/nsf1.gif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88" y="5945999"/>
            <a:ext cx="727140" cy="731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Subtitle 2"/>
          <p:cNvSpPr txBox="1">
            <a:spLocks/>
          </p:cNvSpPr>
          <p:nvPr userDrawn="1"/>
        </p:nvSpPr>
        <p:spPr>
          <a:xfrm>
            <a:off x="1524000" y="4271300"/>
            <a:ext cx="9144000" cy="14465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rgbClr val="F19E1F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>
                <a:solidFill>
                  <a:srgbClr val="142248"/>
                </a:solidFill>
              </a:rPr>
              <a:t>Presenter_Name</a:t>
            </a:r>
            <a:r>
              <a:rPr lang="en-US" dirty="0" smtClean="0">
                <a:solidFill>
                  <a:srgbClr val="142248"/>
                </a:solidFill>
              </a:rPr>
              <a:t>,</a:t>
            </a:r>
            <a:r>
              <a:rPr lang="en-US" baseline="0" dirty="0" smtClean="0">
                <a:solidFill>
                  <a:srgbClr val="142248"/>
                </a:solidFill>
              </a:rPr>
              <a:t> Title (</a:t>
            </a:r>
            <a:r>
              <a:rPr lang="en-US" baseline="0" dirty="0" err="1" smtClean="0">
                <a:solidFill>
                  <a:srgbClr val="142248"/>
                </a:solidFill>
              </a:rPr>
              <a:t>Sci</a:t>
            </a:r>
            <a:r>
              <a:rPr lang="en-US" baseline="0" dirty="0" smtClean="0">
                <a:solidFill>
                  <a:srgbClr val="142248"/>
                </a:solidFill>
              </a:rPr>
              <a:t>-analyst, Co-PI, etc.)</a:t>
            </a:r>
          </a:p>
          <a:p>
            <a:r>
              <a:rPr lang="en-US" sz="2000" baseline="0" dirty="0" smtClean="0">
                <a:solidFill>
                  <a:srgbClr val="142248"/>
                </a:solidFill>
              </a:rPr>
              <a:t>Presenter Institution</a:t>
            </a:r>
          </a:p>
          <a:p>
            <a:r>
              <a:rPr lang="en-US" sz="2000" baseline="0" dirty="0" smtClean="0">
                <a:solidFill>
                  <a:srgbClr val="142248"/>
                </a:solidFill>
              </a:rPr>
              <a:t>Email address (no hyperlink) [      Twitter or social media handle]</a:t>
            </a:r>
            <a:endParaRPr lang="en-US" sz="2000" dirty="0">
              <a:solidFill>
                <a:srgbClr val="142248"/>
              </a:solidFill>
            </a:endParaRPr>
          </a:p>
        </p:txBody>
      </p:sp>
      <p:pic>
        <p:nvPicPr>
          <p:cNvPr id="1028" name="Picture 4" descr="https://g.twimg.com/Twitter_logo_blue.png"/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3080" y="5204013"/>
            <a:ext cx="278264" cy="226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9051" y="2071353"/>
            <a:ext cx="1459992" cy="1243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3745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189821" y="551051"/>
            <a:ext cx="10814892" cy="629642"/>
          </a:xfrm>
          <a:prstGeom prst="rect">
            <a:avLst/>
          </a:prstGeom>
        </p:spPr>
        <p:txBody>
          <a:bodyPr anchor="b"/>
          <a:lstStyle>
            <a:lvl1pPr algn="l">
              <a:defRPr sz="4000" baseline="0"/>
            </a:lvl1pPr>
          </a:lstStyle>
          <a:p>
            <a:r>
              <a:rPr lang="en-US" dirty="0" smtClean="0"/>
              <a:t>Product Slide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438" y="606136"/>
            <a:ext cx="854329" cy="731520"/>
          </a:xfrm>
          <a:prstGeom prst="rect">
            <a:avLst/>
          </a:prstGeom>
        </p:spPr>
      </p:pic>
      <p:sp>
        <p:nvSpPr>
          <p:cNvPr id="15" name="Content Placeholder 14"/>
          <p:cNvSpPr>
            <a:spLocks noGrp="1"/>
          </p:cNvSpPr>
          <p:nvPr>
            <p:ph sz="quarter" idx="10" hasCustomPrompt="1"/>
          </p:nvPr>
        </p:nvSpPr>
        <p:spPr>
          <a:xfrm>
            <a:off x="1189038" y="1258888"/>
            <a:ext cx="3351212" cy="376237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 smtClean="0"/>
              <a:t>Subtitle</a:t>
            </a:r>
            <a:endParaRPr lang="en-US" dirty="0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216438" y="1860719"/>
            <a:ext cx="11788275" cy="4206594"/>
          </a:xfrm>
        </p:spPr>
        <p:txBody>
          <a:bodyPr/>
          <a:lstStyle>
            <a:lvl2pPr marL="457200" indent="0">
              <a:buNone/>
              <a:defRPr baseline="0"/>
            </a:lvl2pPr>
          </a:lstStyle>
          <a:p>
            <a:pPr lvl="1"/>
            <a:r>
              <a:rPr lang="en-US" dirty="0" smtClean="0"/>
              <a:t>Text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35982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roduc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189821" y="551051"/>
            <a:ext cx="10814892" cy="629642"/>
          </a:xfrm>
          <a:prstGeom prst="rect">
            <a:avLst/>
          </a:prstGeom>
        </p:spPr>
        <p:txBody>
          <a:bodyPr anchor="b"/>
          <a:lstStyle>
            <a:lvl1pPr algn="l">
              <a:defRPr sz="4000" baseline="0"/>
            </a:lvl1pPr>
          </a:lstStyle>
          <a:p>
            <a:r>
              <a:rPr lang="en-US" dirty="0" smtClean="0"/>
              <a:t>Product Slide</a:t>
            </a:r>
            <a:endParaRPr lang="en-US" dirty="0"/>
          </a:p>
        </p:txBody>
      </p:sp>
      <p:sp>
        <p:nvSpPr>
          <p:cNvPr id="15" name="Content Placeholder 14"/>
          <p:cNvSpPr>
            <a:spLocks noGrp="1"/>
          </p:cNvSpPr>
          <p:nvPr>
            <p:ph sz="quarter" idx="10" hasCustomPrompt="1"/>
          </p:nvPr>
        </p:nvSpPr>
        <p:spPr>
          <a:xfrm>
            <a:off x="1189038" y="1258888"/>
            <a:ext cx="3351212" cy="376237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 dirty="0" smtClean="0"/>
              <a:t>Subtitle</a:t>
            </a:r>
            <a:endParaRPr lang="en-US" dirty="0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216438" y="1860719"/>
            <a:ext cx="11788275" cy="4206594"/>
          </a:xfrm>
        </p:spPr>
        <p:txBody>
          <a:bodyPr/>
          <a:lstStyle>
            <a:lvl2pPr marL="457200" indent="0">
              <a:buNone/>
              <a:defRPr baseline="0"/>
            </a:lvl2pPr>
          </a:lstStyle>
          <a:p>
            <a:pPr lvl="1"/>
            <a:r>
              <a:rPr lang="en-US" dirty="0" smtClean="0"/>
              <a:t>Text 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739" y="610879"/>
            <a:ext cx="517523" cy="731520"/>
          </a:xfrm>
          <a:prstGeom prst="rect">
            <a:avLst/>
          </a:prstGeom>
        </p:spPr>
      </p:pic>
      <p:sp>
        <p:nvSpPr>
          <p:cNvPr id="7" name="Content Placeholder 14"/>
          <p:cNvSpPr>
            <a:spLocks noGrp="1"/>
          </p:cNvSpPr>
          <p:nvPr>
            <p:ph sz="quarter" idx="12" hasCustomPrompt="1"/>
          </p:nvPr>
        </p:nvSpPr>
        <p:spPr>
          <a:xfrm>
            <a:off x="212549" y="6152622"/>
            <a:ext cx="3351212" cy="376237"/>
          </a:xfr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 smtClean="0"/>
              <a:t>Subtitle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79066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roduc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247" y="568651"/>
            <a:ext cx="798645" cy="82303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189821" y="551051"/>
            <a:ext cx="10814892" cy="629642"/>
          </a:xfrm>
          <a:prstGeom prst="rect">
            <a:avLst/>
          </a:prstGeom>
        </p:spPr>
        <p:txBody>
          <a:bodyPr anchor="b"/>
          <a:lstStyle>
            <a:lvl1pPr algn="l">
              <a:defRPr sz="4000" baseline="0"/>
            </a:lvl1pPr>
          </a:lstStyle>
          <a:p>
            <a:r>
              <a:rPr lang="en-US" dirty="0" smtClean="0"/>
              <a:t>Product Slide</a:t>
            </a:r>
            <a:endParaRPr lang="en-US" dirty="0"/>
          </a:p>
        </p:txBody>
      </p:sp>
      <p:sp>
        <p:nvSpPr>
          <p:cNvPr id="15" name="Content Placeholder 14"/>
          <p:cNvSpPr>
            <a:spLocks noGrp="1"/>
          </p:cNvSpPr>
          <p:nvPr>
            <p:ph sz="quarter" idx="10" hasCustomPrompt="1"/>
          </p:nvPr>
        </p:nvSpPr>
        <p:spPr>
          <a:xfrm>
            <a:off x="1189038" y="1258888"/>
            <a:ext cx="3351212" cy="376237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 smtClean="0"/>
              <a:t>Subtitle</a:t>
            </a:r>
            <a:endParaRPr lang="en-US" dirty="0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216438" y="1860719"/>
            <a:ext cx="11788275" cy="4206594"/>
          </a:xfrm>
        </p:spPr>
        <p:txBody>
          <a:bodyPr/>
          <a:lstStyle>
            <a:lvl2pPr marL="457200" indent="0">
              <a:buNone/>
              <a:defRPr baseline="0"/>
            </a:lvl2pPr>
          </a:lstStyle>
          <a:p>
            <a:pPr lvl="1"/>
            <a:r>
              <a:rPr lang="en-US" dirty="0" smtClean="0"/>
              <a:t>Text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81937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Produc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442" y="567081"/>
            <a:ext cx="714221" cy="7315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189821" y="551051"/>
            <a:ext cx="10814892" cy="629642"/>
          </a:xfrm>
          <a:prstGeom prst="rect">
            <a:avLst/>
          </a:prstGeom>
        </p:spPr>
        <p:txBody>
          <a:bodyPr anchor="b"/>
          <a:lstStyle>
            <a:lvl1pPr algn="l">
              <a:defRPr sz="4000" baseline="0"/>
            </a:lvl1pPr>
          </a:lstStyle>
          <a:p>
            <a:r>
              <a:rPr lang="en-US" dirty="0" smtClean="0"/>
              <a:t>Product Slide</a:t>
            </a:r>
            <a:endParaRPr lang="en-US" dirty="0"/>
          </a:p>
        </p:txBody>
      </p:sp>
      <p:sp>
        <p:nvSpPr>
          <p:cNvPr id="15" name="Content Placeholder 14"/>
          <p:cNvSpPr>
            <a:spLocks noGrp="1"/>
          </p:cNvSpPr>
          <p:nvPr>
            <p:ph sz="quarter" idx="10" hasCustomPrompt="1"/>
          </p:nvPr>
        </p:nvSpPr>
        <p:spPr>
          <a:xfrm>
            <a:off x="1189038" y="1258888"/>
            <a:ext cx="3351212" cy="376237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 smtClean="0"/>
              <a:t>Subtitle</a:t>
            </a:r>
            <a:endParaRPr lang="en-US" dirty="0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216438" y="1860719"/>
            <a:ext cx="11788275" cy="4206594"/>
          </a:xfrm>
        </p:spPr>
        <p:txBody>
          <a:bodyPr/>
          <a:lstStyle>
            <a:lvl2pPr marL="457200" indent="0">
              <a:buNone/>
              <a:defRPr baseline="0"/>
            </a:lvl2pPr>
          </a:lstStyle>
          <a:p>
            <a:pPr lvl="1"/>
            <a:r>
              <a:rPr lang="en-US" dirty="0" smtClean="0"/>
              <a:t>Text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14814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Produc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228" y="561264"/>
            <a:ext cx="621846" cy="7132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189821" y="551051"/>
            <a:ext cx="10814892" cy="629642"/>
          </a:xfrm>
          <a:prstGeom prst="rect">
            <a:avLst/>
          </a:prstGeom>
        </p:spPr>
        <p:txBody>
          <a:bodyPr anchor="b"/>
          <a:lstStyle>
            <a:lvl1pPr algn="l">
              <a:defRPr sz="4000" baseline="0"/>
            </a:lvl1pPr>
          </a:lstStyle>
          <a:p>
            <a:r>
              <a:rPr lang="en-US" dirty="0" smtClean="0"/>
              <a:t>Product Slide</a:t>
            </a:r>
            <a:endParaRPr lang="en-US" dirty="0"/>
          </a:p>
        </p:txBody>
      </p:sp>
      <p:sp>
        <p:nvSpPr>
          <p:cNvPr id="15" name="Content Placeholder 14"/>
          <p:cNvSpPr>
            <a:spLocks noGrp="1"/>
          </p:cNvSpPr>
          <p:nvPr>
            <p:ph sz="quarter" idx="10" hasCustomPrompt="1"/>
          </p:nvPr>
        </p:nvSpPr>
        <p:spPr>
          <a:xfrm>
            <a:off x="1189038" y="1258888"/>
            <a:ext cx="3351212" cy="376237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 smtClean="0"/>
              <a:t>Subtitle</a:t>
            </a:r>
            <a:endParaRPr lang="en-US" dirty="0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216438" y="1860719"/>
            <a:ext cx="11788275" cy="4206594"/>
          </a:xfrm>
        </p:spPr>
        <p:txBody>
          <a:bodyPr/>
          <a:lstStyle>
            <a:lvl2pPr marL="457200" indent="0">
              <a:buNone/>
              <a:defRPr baseline="0"/>
            </a:lvl2pPr>
          </a:lstStyle>
          <a:p>
            <a:pPr lvl="1"/>
            <a:r>
              <a:rPr lang="en-US" dirty="0" smtClean="0"/>
              <a:t>Text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41984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roduc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373" y="567080"/>
            <a:ext cx="1260282" cy="7315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445086" y="551051"/>
            <a:ext cx="10559626" cy="629642"/>
          </a:xfrm>
          <a:prstGeom prst="rect">
            <a:avLst/>
          </a:prstGeom>
        </p:spPr>
        <p:txBody>
          <a:bodyPr anchor="b"/>
          <a:lstStyle>
            <a:lvl1pPr algn="l">
              <a:defRPr sz="4000" baseline="0"/>
            </a:lvl1pPr>
          </a:lstStyle>
          <a:p>
            <a:r>
              <a:rPr lang="en-US" dirty="0" smtClean="0"/>
              <a:t>Product Slide</a:t>
            </a:r>
            <a:endParaRPr lang="en-US" dirty="0"/>
          </a:p>
        </p:txBody>
      </p:sp>
      <p:sp>
        <p:nvSpPr>
          <p:cNvPr id="15" name="Content Placeholder 14"/>
          <p:cNvSpPr>
            <a:spLocks noGrp="1"/>
          </p:cNvSpPr>
          <p:nvPr>
            <p:ph sz="quarter" idx="10" hasCustomPrompt="1"/>
          </p:nvPr>
        </p:nvSpPr>
        <p:spPr>
          <a:xfrm>
            <a:off x="1451784" y="1258888"/>
            <a:ext cx="3351212" cy="376237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 smtClean="0"/>
              <a:t>Subtitle</a:t>
            </a:r>
            <a:endParaRPr lang="en-US" dirty="0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216438" y="1860719"/>
            <a:ext cx="11788275" cy="4206594"/>
          </a:xfrm>
        </p:spPr>
        <p:txBody>
          <a:bodyPr/>
          <a:lstStyle>
            <a:lvl2pPr marL="457200" indent="0">
              <a:buNone/>
              <a:defRPr baseline="0"/>
            </a:lvl2pPr>
          </a:lstStyle>
          <a:p>
            <a:pPr lvl="1"/>
            <a:r>
              <a:rPr lang="en-US" dirty="0" smtClean="0"/>
              <a:t>Text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64217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roduc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141" y="573851"/>
            <a:ext cx="1107241" cy="7315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445086" y="551051"/>
            <a:ext cx="10559626" cy="629642"/>
          </a:xfrm>
          <a:prstGeom prst="rect">
            <a:avLst/>
          </a:prstGeom>
        </p:spPr>
        <p:txBody>
          <a:bodyPr anchor="b"/>
          <a:lstStyle>
            <a:lvl1pPr algn="l">
              <a:defRPr sz="4000" baseline="0"/>
            </a:lvl1pPr>
          </a:lstStyle>
          <a:p>
            <a:r>
              <a:rPr lang="en-US" dirty="0" smtClean="0"/>
              <a:t>Product Slide</a:t>
            </a:r>
            <a:endParaRPr lang="en-US" dirty="0"/>
          </a:p>
        </p:txBody>
      </p:sp>
      <p:sp>
        <p:nvSpPr>
          <p:cNvPr id="15" name="Content Placeholder 14"/>
          <p:cNvSpPr>
            <a:spLocks noGrp="1"/>
          </p:cNvSpPr>
          <p:nvPr>
            <p:ph sz="quarter" idx="10" hasCustomPrompt="1"/>
          </p:nvPr>
        </p:nvSpPr>
        <p:spPr>
          <a:xfrm>
            <a:off x="1451784" y="1258888"/>
            <a:ext cx="3351212" cy="376237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 smtClean="0"/>
              <a:t>Subtitle</a:t>
            </a:r>
            <a:endParaRPr lang="en-US" dirty="0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216438" y="1860719"/>
            <a:ext cx="11788275" cy="4206594"/>
          </a:xfrm>
        </p:spPr>
        <p:txBody>
          <a:bodyPr/>
          <a:lstStyle>
            <a:lvl2pPr marL="457200" indent="0">
              <a:buNone/>
              <a:defRPr baseline="0"/>
            </a:lvl2pPr>
          </a:lstStyle>
          <a:p>
            <a:pPr lvl="1"/>
            <a:r>
              <a:rPr lang="en-US" dirty="0" smtClean="0"/>
              <a:t>Text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901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8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2220581"/>
            <a:ext cx="10515600" cy="26989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12192000" cy="349624"/>
          </a:xfrm>
          <a:prstGeom prst="rect">
            <a:avLst/>
          </a:prstGeom>
          <a:solidFill>
            <a:srgbClr val="1422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409155"/>
            <a:ext cx="12192000" cy="60325"/>
          </a:xfrm>
          <a:prstGeom prst="rect">
            <a:avLst/>
          </a:prstGeom>
          <a:solidFill>
            <a:srgbClr val="0971A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0" y="6794638"/>
            <a:ext cx="12192000" cy="63361"/>
          </a:xfrm>
          <a:prstGeom prst="rect">
            <a:avLst/>
          </a:prstGeom>
          <a:solidFill>
            <a:srgbClr val="1422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0" y="6704383"/>
            <a:ext cx="12192000" cy="63361"/>
          </a:xfrm>
          <a:prstGeom prst="rect">
            <a:avLst/>
          </a:prstGeom>
          <a:solidFill>
            <a:srgbClr val="A5A4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4130" y="6114088"/>
            <a:ext cx="614082" cy="523059"/>
          </a:xfrm>
          <a:prstGeom prst="rect">
            <a:avLst/>
          </a:prstGeom>
        </p:spPr>
      </p:pic>
      <p:sp>
        <p:nvSpPr>
          <p:cNvPr id="16" name="Title 1"/>
          <p:cNvSpPr txBox="1">
            <a:spLocks/>
          </p:cNvSpPr>
          <p:nvPr userDrawn="1"/>
        </p:nvSpPr>
        <p:spPr>
          <a:xfrm>
            <a:off x="0" y="516112"/>
            <a:ext cx="12192000" cy="1056061"/>
          </a:xfrm>
          <a:prstGeom prst="rect">
            <a:avLst/>
          </a:prstGeom>
        </p:spPr>
        <p:txBody>
          <a:bodyPr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142248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12548" y="496374"/>
            <a:ext cx="12179452" cy="588877"/>
          </a:xfrm>
          <a:prstGeom prst="rect">
            <a:avLst/>
          </a:prstGeom>
        </p:spPr>
        <p:txBody>
          <a:bodyPr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142248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pPr algn="l"/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5425243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75" r:id="rId3"/>
    <p:sldLayoutId id="2147483678" r:id="rId4"/>
    <p:sldLayoutId id="2147483686" r:id="rId5"/>
    <p:sldLayoutId id="2147483685" r:id="rId6"/>
    <p:sldLayoutId id="2147483684" r:id="rId7"/>
    <p:sldLayoutId id="2147483679" r:id="rId8"/>
    <p:sldLayoutId id="2147483680" r:id="rId9"/>
    <p:sldLayoutId id="2147483681" r:id="rId10"/>
    <p:sldLayoutId id="2147483687" r:id="rId11"/>
    <p:sldLayoutId id="2147483662" r:id="rId12"/>
    <p:sldLayoutId id="2147483676" r:id="rId13"/>
    <p:sldLayoutId id="2147483661" r:id="rId14"/>
    <p:sldLayoutId id="2147483688" r:id="rId15"/>
    <p:sldLayoutId id="2147483689" r:id="rId16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800" kern="1200">
          <a:solidFill>
            <a:srgbClr val="142248"/>
          </a:solidFill>
          <a:latin typeface="Calibri" panose="020F050202020403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0971AB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11.png"/><Relationship Id="rId5" Type="http://schemas.openxmlformats.org/officeDocument/2006/relationships/image" Target="../media/image39.png"/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1.png"/><Relationship Id="rId3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40.png"/><Relationship Id="rId3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37.png"/><Relationship Id="rId3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jpg"/><Relationship Id="rId5" Type="http://schemas.openxmlformats.org/officeDocument/2006/relationships/image" Target="../media/image21.jpg"/><Relationship Id="rId6" Type="http://schemas.openxmlformats.org/officeDocument/2006/relationships/hyperlink" Target="http://www.ijis.net/ijis7_1/ijis7_1_editorial.html" TargetMode="External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4" Type="http://schemas.openxmlformats.org/officeDocument/2006/relationships/image" Target="../media/image23.jpg"/><Relationship Id="rId5" Type="http://schemas.openxmlformats.org/officeDocument/2006/relationships/image" Target="../media/image24.png"/><Relationship Id="rId6" Type="http://schemas.openxmlformats.org/officeDocument/2006/relationships/image" Target="../media/image25.jpg"/><Relationship Id="rId7" Type="http://schemas.openxmlformats.org/officeDocument/2006/relationships/image" Target="../media/image26.jp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4" Type="http://schemas.microsoft.com/office/2007/relationships/hdphoto" Target="../media/hdphoto1.wdp"/><Relationship Id="rId5" Type="http://schemas.openxmlformats.org/officeDocument/2006/relationships/image" Target="../media/image28.png"/><Relationship Id="rId6" Type="http://schemas.openxmlformats.org/officeDocument/2006/relationships/image" Target="../media/image29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31.png"/><Relationship Id="rId5" Type="http://schemas.microsoft.com/office/2007/relationships/hdphoto" Target="../media/hdphoto3.wdp"/><Relationship Id="rId6" Type="http://schemas.openxmlformats.org/officeDocument/2006/relationships/image" Target="../media/image32.png"/><Relationship Id="rId7" Type="http://schemas.microsoft.com/office/2007/relationships/hdphoto" Target="../media/hdphoto4.wdp"/><Relationship Id="rId8" Type="http://schemas.openxmlformats.org/officeDocument/2006/relationships/image" Target="../media/image33.png"/><Relationship Id="rId9" Type="http://schemas.microsoft.com/office/2007/relationships/hdphoto" Target="../media/hdphoto5.wdp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5400" dirty="0" smtClean="0">
                <a:latin typeface="Calibri"/>
                <a:cs typeface="Calibri"/>
              </a:rPr>
              <a:t>Tools and Services Workshop</a:t>
            </a:r>
            <a:endParaRPr lang="en-US" sz="5400" dirty="0">
              <a:latin typeface="Calibri"/>
              <a:cs typeface="Calibri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>
                <a:latin typeface="Calibri"/>
                <a:cs typeface="Calibri"/>
              </a:rPr>
              <a:t>Data Store – Managing Your ‘Big’ Data</a:t>
            </a:r>
            <a:endParaRPr lang="en-US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90504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Data Store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1189038" y="1258888"/>
            <a:ext cx="10797888" cy="487025"/>
          </a:xfrm>
        </p:spPr>
        <p:txBody>
          <a:bodyPr/>
          <a:lstStyle/>
          <a:p>
            <a:r>
              <a:rPr lang="en-US" dirty="0" smtClean="0">
                <a:latin typeface="Calibri"/>
                <a:cs typeface="Calibri"/>
              </a:rPr>
              <a:t>Some important things we will not “see” in the demo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16439" y="1811136"/>
            <a:ext cx="4387812" cy="546525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>
                <a:solidFill>
                  <a:srgbClr val="000000"/>
                </a:solidFill>
                <a:latin typeface="Calibri"/>
                <a:cs typeface="Calibri"/>
              </a:rPr>
              <a:t>Data Backups</a:t>
            </a:r>
          </a:p>
        </p:txBody>
      </p:sp>
      <p:sp>
        <p:nvSpPr>
          <p:cNvPr id="6" name="Text Placeholder 3"/>
          <p:cNvSpPr txBox="1">
            <a:spLocks/>
          </p:cNvSpPr>
          <p:nvPr/>
        </p:nvSpPr>
        <p:spPr>
          <a:xfrm>
            <a:off x="273429" y="4517414"/>
            <a:ext cx="1472688" cy="5263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0971AB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 smtClean="0">
                <a:latin typeface="Calibri"/>
                <a:cs typeface="Calibri"/>
              </a:rPr>
              <a:t>Arizona</a:t>
            </a:r>
          </a:p>
        </p:txBody>
      </p:sp>
      <p:sp>
        <p:nvSpPr>
          <p:cNvPr id="7" name="Text Placeholder 3"/>
          <p:cNvSpPr txBox="1">
            <a:spLocks/>
          </p:cNvSpPr>
          <p:nvPr/>
        </p:nvSpPr>
        <p:spPr>
          <a:xfrm>
            <a:off x="3186453" y="4517414"/>
            <a:ext cx="1452240" cy="5263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0971AB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 smtClean="0">
                <a:latin typeface="Calibri"/>
                <a:cs typeface="Calibri"/>
              </a:rPr>
              <a:t>Texas</a:t>
            </a:r>
          </a:p>
        </p:txBody>
      </p:sp>
      <p:sp>
        <p:nvSpPr>
          <p:cNvPr id="8" name="Text Placeholder 3"/>
          <p:cNvSpPr txBox="1">
            <a:spLocks/>
          </p:cNvSpPr>
          <p:nvPr/>
        </p:nvSpPr>
        <p:spPr>
          <a:xfrm>
            <a:off x="474682" y="5187506"/>
            <a:ext cx="4387812" cy="126708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0971AB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 smtClean="0">
                <a:latin typeface="Calibri"/>
                <a:cs typeface="Calibri"/>
              </a:rPr>
              <a:t>Key component of your data management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dirty="0" smtClean="0">
                <a:solidFill>
                  <a:srgbClr val="F19E1F"/>
                </a:solidFill>
                <a:latin typeface="Calibri"/>
                <a:cs typeface="Calibri"/>
              </a:rPr>
              <a:t>Worry-free</a:t>
            </a:r>
          </a:p>
        </p:txBody>
      </p:sp>
      <p:sp>
        <p:nvSpPr>
          <p:cNvPr id="9" name="Text Placeholder 3"/>
          <p:cNvSpPr txBox="1">
            <a:spLocks/>
          </p:cNvSpPr>
          <p:nvPr/>
        </p:nvSpPr>
        <p:spPr>
          <a:xfrm>
            <a:off x="6137382" y="1811136"/>
            <a:ext cx="4387812" cy="5465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0971AB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 smtClean="0">
                <a:solidFill>
                  <a:srgbClr val="000000"/>
                </a:solidFill>
                <a:latin typeface="Calibri"/>
                <a:cs typeface="Calibri"/>
              </a:rPr>
              <a:t>Data Transfer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7246167"/>
              </p:ext>
            </p:extLst>
          </p:nvPr>
        </p:nvGraphicFramePr>
        <p:xfrm>
          <a:off x="5397118" y="2399198"/>
          <a:ext cx="6543553" cy="278730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62840"/>
                <a:gridCol w="1611412"/>
                <a:gridCol w="1487902"/>
                <a:gridCol w="1781399"/>
              </a:tblGrid>
              <a:tr h="481743">
                <a:tc>
                  <a:txBody>
                    <a:bodyPr/>
                    <a:lstStyle/>
                    <a:p>
                      <a:r>
                        <a:rPr lang="en-US" b="1" dirty="0" smtClean="0"/>
                        <a:t>Source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Destination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Copy</a:t>
                      </a:r>
                      <a:r>
                        <a:rPr lang="en-US" b="1" baseline="0" dirty="0" smtClean="0"/>
                        <a:t> Method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Time</a:t>
                      </a:r>
                      <a:r>
                        <a:rPr lang="en-US" b="1" baseline="0" dirty="0" smtClean="0"/>
                        <a:t> </a:t>
                      </a:r>
                      <a:r>
                        <a:rPr lang="en-US" b="1" dirty="0" smtClean="0"/>
                        <a:t>(seconds)</a:t>
                      </a:r>
                      <a:endParaRPr lang="en-US" b="1" dirty="0"/>
                    </a:p>
                  </a:txBody>
                  <a:tcPr/>
                </a:tc>
              </a:tr>
              <a:tr h="384260">
                <a:tc>
                  <a:txBody>
                    <a:bodyPr/>
                    <a:lstStyle/>
                    <a:p>
                      <a:r>
                        <a:rPr lang="en-US" dirty="0" smtClean="0"/>
                        <a:t>CD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My Computer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320</a:t>
                      </a:r>
                      <a:endParaRPr lang="en-US" dirty="0"/>
                    </a:p>
                  </a:txBody>
                  <a:tcPr/>
                </a:tc>
              </a:tr>
              <a:tr h="384260">
                <a:tc>
                  <a:txBody>
                    <a:bodyPr/>
                    <a:lstStyle/>
                    <a:p>
                      <a:r>
                        <a:rPr lang="en-US" dirty="0" smtClean="0"/>
                        <a:t>Berkeley Server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My Computer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scp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150</a:t>
                      </a:r>
                      <a:endParaRPr lang="en-US" dirty="0"/>
                    </a:p>
                  </a:txBody>
                  <a:tcPr/>
                </a:tc>
              </a:tr>
              <a:tr h="384260">
                <a:tc>
                  <a:txBody>
                    <a:bodyPr/>
                    <a:lstStyle/>
                    <a:p>
                      <a:r>
                        <a:rPr lang="en-US" dirty="0" smtClean="0"/>
                        <a:t>External Drive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My Computer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36</a:t>
                      </a:r>
                      <a:endParaRPr lang="en-US" dirty="0"/>
                    </a:p>
                  </a:txBody>
                  <a:tcPr/>
                </a:tc>
              </a:tr>
              <a:tr h="384260">
                <a:tc>
                  <a:txBody>
                    <a:bodyPr/>
                    <a:lstStyle/>
                    <a:p>
                      <a:r>
                        <a:rPr lang="en-US" dirty="0" smtClean="0"/>
                        <a:t>USB 2.0 Flash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My Computer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30</a:t>
                      </a:r>
                      <a:endParaRPr lang="en-US" dirty="0"/>
                    </a:p>
                  </a:txBody>
                  <a:tcPr/>
                </a:tc>
              </a:tr>
              <a:tr h="384260">
                <a:tc>
                  <a:txBody>
                    <a:bodyPr/>
                    <a:lstStyle/>
                    <a:p>
                      <a:r>
                        <a:rPr lang="en-US" dirty="0" smtClean="0"/>
                        <a:t>Data Store</a:t>
                      </a:r>
                      <a:endParaRPr lang="en-US" dirty="0"/>
                    </a:p>
                  </a:txBody>
                  <a:tcPr>
                    <a:solidFill>
                      <a:srgbClr val="F19E1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My Computer</a:t>
                      </a:r>
                      <a:endParaRPr lang="en-US" dirty="0"/>
                    </a:p>
                  </a:txBody>
                  <a:tcPr>
                    <a:solidFill>
                      <a:srgbClr val="F19E1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iget</a:t>
                      </a:r>
                      <a:endParaRPr lang="en-US" dirty="0"/>
                    </a:p>
                  </a:txBody>
                  <a:tcPr>
                    <a:solidFill>
                      <a:srgbClr val="F19E1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18</a:t>
                      </a:r>
                      <a:endParaRPr lang="en-US" dirty="0"/>
                    </a:p>
                  </a:txBody>
                  <a:tcPr>
                    <a:solidFill>
                      <a:srgbClr val="F19E1F"/>
                    </a:solidFill>
                  </a:tcPr>
                </a:tc>
              </a:tr>
              <a:tr h="384260">
                <a:tc>
                  <a:txBody>
                    <a:bodyPr/>
                    <a:lstStyle/>
                    <a:p>
                      <a:r>
                        <a:rPr lang="en-US" dirty="0" smtClean="0"/>
                        <a:t>My Computer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My Computer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15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12" name="Straight Arrow Connector 11"/>
          <p:cNvCxnSpPr/>
          <p:nvPr/>
        </p:nvCxnSpPr>
        <p:spPr>
          <a:xfrm>
            <a:off x="1828800" y="3792849"/>
            <a:ext cx="1293058" cy="0"/>
          </a:xfrm>
          <a:prstGeom prst="straightConnector1">
            <a:avLst/>
          </a:prstGeom>
          <a:ln w="38100"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Picture 1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710" y="2744925"/>
            <a:ext cx="1360488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9491" y="2744925"/>
            <a:ext cx="1360488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 Placeholder 3"/>
          <p:cNvSpPr txBox="1">
            <a:spLocks/>
          </p:cNvSpPr>
          <p:nvPr/>
        </p:nvSpPr>
        <p:spPr>
          <a:xfrm>
            <a:off x="6412219" y="5322264"/>
            <a:ext cx="4387812" cy="1267082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0971AB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 smtClean="0">
                <a:latin typeface="Calibri"/>
                <a:cs typeface="Calibri"/>
              </a:rPr>
              <a:t>Closer to optimum conditions: transfers between University of Arizona and UC Berkeley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dirty="0" smtClean="0">
                <a:solidFill>
                  <a:srgbClr val="F19E1F"/>
                </a:solidFill>
                <a:latin typeface="Calibri"/>
                <a:cs typeface="Calibri"/>
              </a:rPr>
              <a:t>100 GB:  26m15s, 1 GB 17.5s</a:t>
            </a:r>
          </a:p>
        </p:txBody>
      </p:sp>
    </p:spTree>
    <p:extLst>
      <p:ext uri="{BB962C8B-B14F-4D97-AF65-F5344CB8AC3E}">
        <p14:creationId xmlns:p14="http://schemas.microsoft.com/office/powerpoint/2010/main" val="3740358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Data Store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1189038" y="1258888"/>
            <a:ext cx="10647362" cy="392112"/>
          </a:xfrm>
        </p:spPr>
        <p:txBody>
          <a:bodyPr/>
          <a:lstStyle/>
          <a:p>
            <a:r>
              <a:rPr lang="en-US" dirty="0" smtClean="0">
                <a:latin typeface="Calibri"/>
                <a:cs typeface="Calibri"/>
              </a:rPr>
              <a:t>Some important things we will not “see” in the demo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03725" y="5232399"/>
            <a:ext cx="11788275" cy="711201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>
                <a:latin typeface="Calibri"/>
                <a:cs typeface="Calibri"/>
              </a:rPr>
              <a:t>Local connections and institutional policies limit data transfer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4440473" y="4769674"/>
            <a:ext cx="3060701" cy="476777"/>
          </a:xfrm>
        </p:spPr>
        <p:txBody>
          <a:bodyPr/>
          <a:lstStyle/>
          <a:p>
            <a:pPr algn="r"/>
            <a:r>
              <a:rPr lang="en-US" dirty="0">
                <a:latin typeface="Calibri"/>
                <a:cs typeface="Calibri"/>
              </a:rPr>
              <a:t>http://</a:t>
            </a:r>
            <a:r>
              <a:rPr lang="en-US" dirty="0" err="1">
                <a:latin typeface="Calibri"/>
                <a:cs typeface="Calibri"/>
              </a:rPr>
              <a:t>www.speedtest.net</a:t>
            </a:r>
            <a:r>
              <a:rPr lang="en-US" dirty="0">
                <a:latin typeface="Calibri"/>
                <a:cs typeface="Calibri"/>
              </a:rPr>
              <a:t>/</a:t>
            </a:r>
          </a:p>
          <a:p>
            <a:endParaRPr lang="en-US" dirty="0">
              <a:latin typeface="Calibri"/>
              <a:cs typeface="Calibri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982" y="2026804"/>
            <a:ext cx="4237684" cy="26054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61073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090003" y="2117456"/>
            <a:ext cx="991402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 smtClean="0"/>
              <a:t>Getting Data </a:t>
            </a:r>
            <a:r>
              <a:rPr lang="en-US" sz="6000" smtClean="0"/>
              <a:t>into CyVerse</a:t>
            </a:r>
            <a:endParaRPr lang="en-US" sz="6000" dirty="0" smtClean="0"/>
          </a:p>
          <a:p>
            <a:pPr algn="ctr"/>
            <a:endParaRPr lang="en-US" sz="4800" dirty="0" smtClean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7892" y="3328253"/>
            <a:ext cx="1519505" cy="2147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91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312812" y="704253"/>
            <a:ext cx="564846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>
                <a:latin typeface="Effra" panose="02000506080000020004" pitchFamily="2" charset="0"/>
              </a:rPr>
              <a:t>CyVerse Data Store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802872" y="2359969"/>
            <a:ext cx="33756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latin typeface="Effra" panose="02000506080000020004" pitchFamily="2" charset="0"/>
              </a:rPr>
              <a:t>Command line</a:t>
            </a:r>
            <a:endParaRPr lang="en-US" sz="4000" dirty="0">
              <a:latin typeface="Effra" panose="02000506080000020004" pitchFamily="2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771530" y="2359969"/>
            <a:ext cx="356283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latin typeface="Effra" panose="02000506080000020004" pitchFamily="2" charset="0"/>
              </a:rPr>
              <a:t>Point-and-click</a:t>
            </a:r>
            <a:endParaRPr lang="en-US" sz="4000" dirty="0">
              <a:latin typeface="Effra" panose="02000506080000020004" pitchFamily="2" charset="0"/>
            </a:endParaRPr>
          </a:p>
        </p:txBody>
      </p:sp>
      <p:sp>
        <p:nvSpPr>
          <p:cNvPr id="17" name="Rectangle 16"/>
          <p:cNvSpPr/>
          <p:nvPr/>
        </p:nvSpPr>
        <p:spPr>
          <a:xfrm rot="5400000">
            <a:off x="5089848" y="4074925"/>
            <a:ext cx="4185704" cy="45719"/>
          </a:xfrm>
          <a:prstGeom prst="rect">
            <a:avLst/>
          </a:prstGeom>
          <a:solidFill>
            <a:srgbClr val="0971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0246" y="3312262"/>
            <a:ext cx="2998367" cy="15441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9" name="TextBox 18"/>
          <p:cNvSpPr txBox="1"/>
          <p:nvPr/>
        </p:nvSpPr>
        <p:spPr>
          <a:xfrm>
            <a:off x="8861355" y="4992411"/>
            <a:ext cx="14161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Effra" panose="02000506080000020004" pitchFamily="2" charset="0"/>
              </a:rPr>
              <a:t>iCommands             </a:t>
            </a:r>
            <a:endParaRPr lang="en-US" dirty="0">
              <a:latin typeface="Effra" panose="02000506080000020004" pitchFamily="2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311411" y="1462952"/>
            <a:ext cx="32810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Effra" panose="02000506080000020004" pitchFamily="2" charset="0"/>
              </a:rPr>
              <a:t>Multiple ways to access</a:t>
            </a:r>
            <a:endParaRPr lang="en-US" sz="1050" dirty="0">
              <a:latin typeface="Effra" panose="02000506080000020004" pitchFamily="2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28708" y="4992411"/>
            <a:ext cx="5545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latin typeface="Effra" panose="02000506080000020004" pitchFamily="2" charset="0"/>
              </a:rPr>
              <a:t>Cyberduck                                     </a:t>
            </a:r>
            <a:r>
              <a:rPr lang="en-US" dirty="0" smtClean="0">
                <a:latin typeface="Effra" panose="02000506080000020004" pitchFamily="2" charset="0"/>
              </a:rPr>
              <a:t>Discovery Environment</a:t>
            </a:r>
            <a:endParaRPr lang="en-US" dirty="0">
              <a:latin typeface="Effra" panose="02000506080000020004" pitchFamily="2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872" y="3285651"/>
            <a:ext cx="1570771" cy="1570771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121" y="666938"/>
            <a:ext cx="800572" cy="113161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48203" y="3312262"/>
            <a:ext cx="3114325" cy="1611718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4676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312812" y="771078"/>
            <a:ext cx="717164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>
                <a:latin typeface="Effra" panose="02000506080000020004" pitchFamily="2" charset="0"/>
              </a:rPr>
              <a:t>Discovery Environment</a:t>
            </a:r>
            <a:endParaRPr lang="en-US" sz="2400" dirty="0">
              <a:latin typeface="Effra" panose="02000506080000020004" pitchFamily="2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61407" y="1997110"/>
            <a:ext cx="6737742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dirty="0" smtClean="0"/>
              <a:t>Simple upload/download for small files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US" sz="2800" dirty="0"/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dirty="0" smtClean="0"/>
              <a:t>Bulk upload files and folders (&lt;10GB)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US" sz="2800" dirty="0"/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dirty="0" smtClean="0"/>
              <a:t>Import from URL (no size limit)</a:t>
            </a:r>
          </a:p>
          <a:p>
            <a:endParaRPr lang="en-US" sz="2800" dirty="0"/>
          </a:p>
        </p:txBody>
      </p:sp>
      <p:sp>
        <p:nvSpPr>
          <p:cNvPr id="20" name="TextBox 19"/>
          <p:cNvSpPr txBox="1"/>
          <p:nvPr/>
        </p:nvSpPr>
        <p:spPr>
          <a:xfrm>
            <a:off x="1903353" y="4675111"/>
            <a:ext cx="85672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  Advantage </a:t>
            </a:r>
            <a:r>
              <a:rPr lang="en-US" sz="2800" b="1" dirty="0" smtClean="0">
                <a:solidFill>
                  <a:srgbClr val="00EE02"/>
                </a:solidFill>
              </a:rPr>
              <a:t>+</a:t>
            </a:r>
            <a:r>
              <a:rPr lang="en-US" sz="2800" dirty="0" smtClean="0"/>
              <a:t>                                                    </a:t>
            </a:r>
            <a:r>
              <a:rPr lang="en-US" sz="2800" b="1" dirty="0" smtClean="0"/>
              <a:t>Disadvantage </a:t>
            </a:r>
            <a:r>
              <a:rPr lang="en-US" sz="2800" b="1" dirty="0" smtClean="0">
                <a:solidFill>
                  <a:srgbClr val="FF0000"/>
                </a:solidFill>
              </a:rPr>
              <a:t>-</a:t>
            </a:r>
            <a:endParaRPr lang="en-US" sz="2800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225612" y="5341192"/>
            <a:ext cx="565366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Covers most upload/download sharing needs</a:t>
            </a:r>
            <a:endParaRPr lang="en-US" sz="2800" dirty="0"/>
          </a:p>
        </p:txBody>
      </p:sp>
      <p:sp>
        <p:nvSpPr>
          <p:cNvPr id="23" name="TextBox 22"/>
          <p:cNvSpPr txBox="1"/>
          <p:nvPr/>
        </p:nvSpPr>
        <p:spPr>
          <a:xfrm>
            <a:off x="6314365" y="5322364"/>
            <a:ext cx="56536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    Some size/speed limitations</a:t>
            </a:r>
            <a:endParaRPr lang="en-US" sz="2800" dirty="0"/>
          </a:p>
        </p:txBody>
      </p:sp>
      <p:sp>
        <p:nvSpPr>
          <p:cNvPr id="24" name="Rectangle 23"/>
          <p:cNvSpPr/>
          <p:nvPr/>
        </p:nvSpPr>
        <p:spPr>
          <a:xfrm rot="5400000">
            <a:off x="5291974" y="5349391"/>
            <a:ext cx="1469696" cy="45719"/>
          </a:xfrm>
          <a:prstGeom prst="rect">
            <a:avLst/>
          </a:prstGeom>
          <a:solidFill>
            <a:srgbClr val="03A4B8"/>
          </a:solidFill>
          <a:ln>
            <a:solidFill>
              <a:srgbClr val="0971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121" y="666938"/>
            <a:ext cx="800572" cy="113161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6734" y="1966298"/>
            <a:ext cx="4708870" cy="2436923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2692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305115" y="771078"/>
            <a:ext cx="349465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err="1" smtClean="0">
                <a:latin typeface="Effra" panose="02000506080000020004" pitchFamily="2" charset="0"/>
              </a:rPr>
              <a:t>Cyberduck</a:t>
            </a:r>
            <a:endParaRPr lang="en-US" sz="2400" dirty="0">
              <a:latin typeface="Effra" panose="02000506080000020004" pitchFamily="2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61407" y="1997110"/>
            <a:ext cx="5904180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dirty="0" smtClean="0"/>
              <a:t>Drag and drop files and folders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US" sz="2800" dirty="0"/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dirty="0" smtClean="0"/>
              <a:t>No size limit, file editing/previews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US" sz="2800" dirty="0"/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dirty="0" smtClean="0"/>
              <a:t>Easy Desktop functionality</a:t>
            </a:r>
          </a:p>
          <a:p>
            <a:endParaRPr lang="en-US" sz="2800" dirty="0"/>
          </a:p>
        </p:txBody>
      </p:sp>
      <p:sp>
        <p:nvSpPr>
          <p:cNvPr id="20" name="TextBox 19"/>
          <p:cNvSpPr txBox="1"/>
          <p:nvPr/>
        </p:nvSpPr>
        <p:spPr>
          <a:xfrm>
            <a:off x="1903353" y="4675111"/>
            <a:ext cx="85672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  Advantage </a:t>
            </a:r>
            <a:r>
              <a:rPr lang="en-US" sz="2800" b="1" dirty="0" smtClean="0">
                <a:solidFill>
                  <a:srgbClr val="00EE02"/>
                </a:solidFill>
              </a:rPr>
              <a:t>+</a:t>
            </a:r>
            <a:r>
              <a:rPr lang="en-US" sz="2800" dirty="0" smtClean="0"/>
              <a:t>                                                    </a:t>
            </a:r>
            <a:r>
              <a:rPr lang="en-US" sz="2800" b="1" dirty="0" smtClean="0"/>
              <a:t>Disadvantage </a:t>
            </a:r>
            <a:r>
              <a:rPr lang="en-US" sz="2800" b="1" dirty="0" smtClean="0">
                <a:solidFill>
                  <a:srgbClr val="FF0000"/>
                </a:solidFill>
              </a:rPr>
              <a:t>-</a:t>
            </a:r>
            <a:endParaRPr lang="en-US" sz="2800" b="1" dirty="0"/>
          </a:p>
        </p:txBody>
      </p:sp>
      <p:sp>
        <p:nvSpPr>
          <p:cNvPr id="21" name="Rectangle 20"/>
          <p:cNvSpPr/>
          <p:nvPr/>
        </p:nvSpPr>
        <p:spPr>
          <a:xfrm rot="5400000">
            <a:off x="5291974" y="5349391"/>
            <a:ext cx="1469696" cy="45719"/>
          </a:xfrm>
          <a:prstGeom prst="rect">
            <a:avLst/>
          </a:prstGeom>
          <a:solidFill>
            <a:srgbClr val="0971AB"/>
          </a:solidFill>
          <a:ln>
            <a:solidFill>
              <a:srgbClr val="0971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25612" y="5341192"/>
            <a:ext cx="56536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More like desktop file systems</a:t>
            </a:r>
            <a:endParaRPr lang="en-US" sz="2800" dirty="0"/>
          </a:p>
        </p:txBody>
      </p:sp>
      <p:sp>
        <p:nvSpPr>
          <p:cNvPr id="16" name="TextBox 15"/>
          <p:cNvSpPr txBox="1"/>
          <p:nvPr/>
        </p:nvSpPr>
        <p:spPr>
          <a:xfrm>
            <a:off x="6314365" y="5322364"/>
            <a:ext cx="56536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No permissions/metadata control</a:t>
            </a:r>
            <a:endParaRPr lang="en-US" sz="2800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7367" y="1951299"/>
            <a:ext cx="3868158" cy="2404794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121" y="666938"/>
            <a:ext cx="800572" cy="1131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742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154037" y="740567"/>
            <a:ext cx="379680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err="1" smtClean="0">
                <a:latin typeface="Effra" panose="02000506080000020004" pitchFamily="2" charset="0"/>
              </a:rPr>
              <a:t>iCommands</a:t>
            </a:r>
            <a:endParaRPr lang="en-US" sz="2400" dirty="0">
              <a:latin typeface="Effra" panose="02000506080000020004" pitchFamily="2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61407" y="1997110"/>
            <a:ext cx="5207195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dirty="0" smtClean="0"/>
              <a:t>Full flexibility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US" sz="2800" dirty="0"/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dirty="0" smtClean="0"/>
              <a:t>Ability to script and automate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US" sz="2800" dirty="0"/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dirty="0" smtClean="0"/>
              <a:t>Access from terminal/server</a:t>
            </a:r>
          </a:p>
          <a:p>
            <a:endParaRPr lang="en-US" sz="2800" dirty="0"/>
          </a:p>
        </p:txBody>
      </p:sp>
      <p:sp>
        <p:nvSpPr>
          <p:cNvPr id="20" name="TextBox 19"/>
          <p:cNvSpPr txBox="1"/>
          <p:nvPr/>
        </p:nvSpPr>
        <p:spPr>
          <a:xfrm>
            <a:off x="1903353" y="4675111"/>
            <a:ext cx="88124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  Advantage </a:t>
            </a:r>
            <a:r>
              <a:rPr lang="en-US" sz="2800" b="1" dirty="0" smtClean="0">
                <a:solidFill>
                  <a:srgbClr val="00EE02"/>
                </a:solidFill>
              </a:rPr>
              <a:t>+</a:t>
            </a:r>
            <a:r>
              <a:rPr lang="en-US" sz="2800" dirty="0" smtClean="0"/>
              <a:t>                                                       </a:t>
            </a:r>
            <a:r>
              <a:rPr lang="en-US" sz="2800" b="1" dirty="0" smtClean="0"/>
              <a:t>Disadvantage </a:t>
            </a:r>
            <a:r>
              <a:rPr lang="en-US" sz="2800" b="1" dirty="0" smtClean="0">
                <a:solidFill>
                  <a:srgbClr val="FF0000"/>
                </a:solidFill>
              </a:rPr>
              <a:t>-</a:t>
            </a:r>
            <a:endParaRPr lang="en-US" sz="2800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225612" y="5341192"/>
            <a:ext cx="56536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Customizability</a:t>
            </a:r>
            <a:endParaRPr lang="en-US" sz="2800" dirty="0"/>
          </a:p>
        </p:txBody>
      </p:sp>
      <p:sp>
        <p:nvSpPr>
          <p:cNvPr id="23" name="TextBox 22"/>
          <p:cNvSpPr txBox="1"/>
          <p:nvPr/>
        </p:nvSpPr>
        <p:spPr>
          <a:xfrm>
            <a:off x="6698446" y="5345250"/>
            <a:ext cx="565366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Requires some command line expertise</a:t>
            </a:r>
            <a:endParaRPr lang="en-US" sz="2800" dirty="0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4600" y="1965530"/>
            <a:ext cx="3981355" cy="21867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7" name="Rectangle 16"/>
          <p:cNvSpPr/>
          <p:nvPr/>
        </p:nvSpPr>
        <p:spPr>
          <a:xfrm rot="5400000">
            <a:off x="5291974" y="5349391"/>
            <a:ext cx="1469696" cy="45719"/>
          </a:xfrm>
          <a:prstGeom prst="rect">
            <a:avLst/>
          </a:prstGeom>
          <a:solidFill>
            <a:srgbClr val="03A4B8"/>
          </a:solidFill>
          <a:ln>
            <a:solidFill>
              <a:srgbClr val="0971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121" y="666938"/>
            <a:ext cx="800572" cy="1131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808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447460"/>
            <a:ext cx="12192000" cy="1056061"/>
          </a:xfrm>
        </p:spPr>
        <p:txBody>
          <a:bodyPr/>
          <a:lstStyle/>
          <a:p>
            <a:r>
              <a:rPr lang="en-US" dirty="0" smtClean="0">
                <a:latin typeface="Calibri"/>
                <a:cs typeface="Calibri"/>
              </a:rPr>
              <a:t>Welcome to the Data Store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550838"/>
            <a:ext cx="10515600" cy="643898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>
                <a:latin typeface="Calibri"/>
                <a:cs typeface="Calibri"/>
              </a:rPr>
              <a:t>Manage and share your data across all </a:t>
            </a:r>
            <a:r>
              <a:rPr lang="en-US" dirty="0" err="1" smtClean="0">
                <a:latin typeface="Calibri"/>
                <a:cs typeface="Calibri"/>
              </a:rPr>
              <a:t>CyVerse</a:t>
            </a:r>
            <a:r>
              <a:rPr lang="en-US" dirty="0" smtClean="0">
                <a:latin typeface="Calibri"/>
                <a:cs typeface="Calibri"/>
              </a:rPr>
              <a:t> platforms</a:t>
            </a:r>
            <a:endParaRPr lang="en-US" dirty="0">
              <a:latin typeface="Calibri"/>
              <a:cs typeface="Calibri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1407" y="2723916"/>
            <a:ext cx="970356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606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latin typeface="Calibri"/>
                <a:cs typeface="Calibri"/>
              </a:rPr>
              <a:t>Working with Big Data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1189038" y="1258889"/>
            <a:ext cx="10811350" cy="404984"/>
          </a:xfrm>
        </p:spPr>
        <p:txBody>
          <a:bodyPr/>
          <a:lstStyle/>
          <a:p>
            <a:r>
              <a:rPr lang="en-US" dirty="0" smtClean="0">
                <a:latin typeface="Calibri"/>
                <a:cs typeface="Calibri"/>
              </a:rPr>
              <a:t>Challenges: the scope and scale of life sciences data continue to grow 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430889" y="1860719"/>
            <a:ext cx="7309555" cy="4206594"/>
          </a:xfrm>
        </p:spPr>
        <p:txBody>
          <a:bodyPr>
            <a:normAutofit lnSpcReduction="10000"/>
          </a:bodyPr>
          <a:lstStyle/>
          <a:p>
            <a:pPr>
              <a:lnSpc>
                <a:spcPct val="120000"/>
              </a:lnSpc>
            </a:pPr>
            <a:r>
              <a:rPr lang="en-US" dirty="0" smtClean="0">
                <a:solidFill>
                  <a:schemeClr val="tx1"/>
                </a:solidFill>
                <a:latin typeface="Calibri"/>
                <a:cs typeface="Calibri"/>
              </a:rPr>
              <a:t>Big data a term applied to data sets whose size is beyond the ability of commonly used software tools to capture, manage, and process the data within a tolerable elapsed time</a:t>
            </a:r>
          </a:p>
          <a:p>
            <a:pPr>
              <a:lnSpc>
                <a:spcPct val="120000"/>
              </a:lnSpc>
            </a:pPr>
            <a:r>
              <a:rPr lang="en-US" dirty="0" smtClean="0">
                <a:solidFill>
                  <a:schemeClr val="tx1"/>
                </a:solidFill>
                <a:latin typeface="Calibri"/>
                <a:cs typeface="Calibri"/>
              </a:rPr>
              <a:t>Big data sizes are a constantly moving target currently ranging from a few dozen terabytes (TB) to many petabytes of data in a single data set.</a:t>
            </a:r>
          </a:p>
        </p:txBody>
      </p:sp>
      <p:pic>
        <p:nvPicPr>
          <p:cNvPr id="5" name="Picture 4" descr="DataDelug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838" y="1814727"/>
            <a:ext cx="1800801" cy="2371055"/>
          </a:xfrm>
          <a:prstGeom prst="rect">
            <a:avLst/>
          </a:prstGeom>
        </p:spPr>
      </p:pic>
      <p:pic>
        <p:nvPicPr>
          <p:cNvPr id="6" name="Picture 5" descr="cover_nature_bigdata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249" y="3710974"/>
            <a:ext cx="1905000" cy="2540000"/>
          </a:xfrm>
          <a:prstGeom prst="rect">
            <a:avLst/>
          </a:prstGeom>
        </p:spPr>
      </p:pic>
      <p:pic>
        <p:nvPicPr>
          <p:cNvPr id="7" name="Picture 6" descr="20110211_DataCover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8511" y="2010603"/>
            <a:ext cx="1828800" cy="233172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10446" y="6237111"/>
            <a:ext cx="10121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alibri"/>
                <a:cs typeface="Calibri"/>
                <a:hlinkClick r:id="rId6"/>
              </a:rPr>
              <a:t>“‘Big Data': Big gaps of knowledge in the field of Internet". </a:t>
            </a:r>
            <a:r>
              <a:rPr lang="en-US" i="1" dirty="0">
                <a:solidFill>
                  <a:srgbClr val="000000"/>
                </a:solidFill>
                <a:latin typeface="Calibri"/>
                <a:cs typeface="Calibri"/>
                <a:hlinkClick r:id="rId6"/>
              </a:rPr>
              <a:t>International Journal of Internet Science</a:t>
            </a:r>
            <a:r>
              <a:rPr lang="en-US" dirty="0">
                <a:solidFill>
                  <a:srgbClr val="000000"/>
                </a:solidFill>
                <a:latin typeface="Calibri"/>
                <a:cs typeface="Calibri"/>
                <a:hlinkClick r:id="rId6"/>
              </a:rPr>
              <a:t> </a:t>
            </a:r>
            <a:r>
              <a:rPr lang="en-US" b="1" dirty="0">
                <a:solidFill>
                  <a:srgbClr val="000000"/>
                </a:solidFill>
                <a:latin typeface="Calibri"/>
                <a:cs typeface="Calibri"/>
                <a:hlinkClick r:id="rId6"/>
              </a:rPr>
              <a:t>7</a:t>
            </a:r>
            <a:r>
              <a:rPr lang="en-US" dirty="0">
                <a:solidFill>
                  <a:srgbClr val="000000"/>
                </a:solidFill>
                <a:latin typeface="Calibri"/>
                <a:cs typeface="Calibri"/>
                <a:hlinkClick r:id="rId6"/>
              </a:rPr>
              <a:t>: 1–5</a:t>
            </a:r>
            <a:r>
              <a:rPr lang="en-US" dirty="0" smtClean="0">
                <a:solidFill>
                  <a:srgbClr val="000000"/>
                </a:solidFill>
                <a:latin typeface="Calibri"/>
                <a:cs typeface="Calibri"/>
                <a:hlinkClick r:id="rId6"/>
              </a:rPr>
              <a:t>.</a:t>
            </a:r>
            <a:endParaRPr lang="en-US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27053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latin typeface="Calibri"/>
                <a:cs typeface="Calibri"/>
              </a:rPr>
              <a:t>Working with Big Data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1189038" y="1258888"/>
            <a:ext cx="10805406" cy="406223"/>
          </a:xfrm>
        </p:spPr>
        <p:txBody>
          <a:bodyPr/>
          <a:lstStyle/>
          <a:p>
            <a:r>
              <a:rPr lang="en-US" dirty="0" smtClean="0">
                <a:latin typeface="Calibri"/>
                <a:cs typeface="Calibri"/>
              </a:rPr>
              <a:t>Challenges: data generation is cheaper and faster</a:t>
            </a:r>
            <a:endParaRPr lang="en-US" dirty="0">
              <a:latin typeface="Calibri"/>
              <a:cs typeface="Calibri"/>
            </a:endParaRPr>
          </a:p>
        </p:txBody>
      </p:sp>
      <p:pic>
        <p:nvPicPr>
          <p:cNvPr id="5" name="Picture 4" descr="costpergenome2015_4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6159" y="2222919"/>
            <a:ext cx="4853576" cy="3640182"/>
          </a:xfrm>
          <a:prstGeom prst="rect">
            <a:avLst/>
          </a:prstGeom>
        </p:spPr>
      </p:pic>
      <p:pic>
        <p:nvPicPr>
          <p:cNvPr id="4" name="Picture 3" descr="ABI-3100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782" y="4216237"/>
            <a:ext cx="3280655" cy="2286000"/>
          </a:xfrm>
          <a:prstGeom prst="rect">
            <a:avLst/>
          </a:prstGeom>
        </p:spPr>
      </p:pic>
      <p:pic>
        <p:nvPicPr>
          <p:cNvPr id="6" name="Picture 5" descr="abi3730full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2008" y="1586113"/>
            <a:ext cx="4067205" cy="2743200"/>
          </a:xfrm>
          <a:prstGeom prst="rect">
            <a:avLst/>
          </a:prstGeom>
        </p:spPr>
      </p:pic>
      <p:pic>
        <p:nvPicPr>
          <p:cNvPr id="7" name="Picture 6" descr="MiSeq-2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6495" y="1757010"/>
            <a:ext cx="3048000" cy="2286000"/>
          </a:xfrm>
          <a:prstGeom prst="rect">
            <a:avLst/>
          </a:prstGeom>
        </p:spPr>
      </p:pic>
      <p:pic>
        <p:nvPicPr>
          <p:cNvPr id="8" name="Picture 7" descr="MinION_117-300x255.jp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1344" y="4061468"/>
            <a:ext cx="2689411" cy="2286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087091" y="6234546"/>
            <a:ext cx="4249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971AB"/>
                </a:solidFill>
              </a:rPr>
              <a:t>http://</a:t>
            </a:r>
            <a:r>
              <a:rPr lang="en-US" dirty="0" err="1">
                <a:solidFill>
                  <a:srgbClr val="0971AB"/>
                </a:solidFill>
              </a:rPr>
              <a:t>www.genome.gov</a:t>
            </a:r>
            <a:r>
              <a:rPr lang="en-US" dirty="0">
                <a:solidFill>
                  <a:srgbClr val="0971AB"/>
                </a:solidFill>
              </a:rPr>
              <a:t>/</a:t>
            </a:r>
            <a:r>
              <a:rPr lang="en-US" dirty="0" err="1">
                <a:solidFill>
                  <a:srgbClr val="0971AB"/>
                </a:solidFill>
              </a:rPr>
              <a:t>sequencingcosts</a:t>
            </a:r>
            <a:r>
              <a:rPr lang="en-US" dirty="0">
                <a:solidFill>
                  <a:srgbClr val="0971AB"/>
                </a:solidFill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435196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latin typeface="Calibri"/>
                <a:cs typeface="Calibri"/>
              </a:rPr>
              <a:t>Working with Big Data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1189038" y="1258888"/>
            <a:ext cx="10777184" cy="406223"/>
          </a:xfrm>
        </p:spPr>
        <p:txBody>
          <a:bodyPr/>
          <a:lstStyle/>
          <a:p>
            <a:r>
              <a:rPr lang="en-US" dirty="0" smtClean="0">
                <a:latin typeface="Calibri"/>
                <a:cs typeface="Calibri"/>
              </a:rPr>
              <a:t>Challenge: biology encompasses more than sequence data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16438" y="4853219"/>
            <a:ext cx="11788275" cy="161774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latin typeface="Calibri"/>
                <a:cs typeface="Calibri"/>
              </a:rPr>
              <a:t>Advanced Imaging			</a:t>
            </a:r>
            <a:r>
              <a:rPr lang="en-US" dirty="0">
                <a:latin typeface="Calibri"/>
                <a:cs typeface="Calibri"/>
              </a:rPr>
              <a:t> </a:t>
            </a:r>
            <a:r>
              <a:rPr lang="en-US" dirty="0" smtClean="0">
                <a:latin typeface="Calibri"/>
                <a:cs typeface="Calibri"/>
              </a:rPr>
              <a:t>     Geospatial</a:t>
            </a:r>
            <a:r>
              <a:rPr lang="en-US" dirty="0">
                <a:latin typeface="Calibri"/>
                <a:cs typeface="Calibri"/>
              </a:rPr>
              <a:t>	</a:t>
            </a:r>
            <a:r>
              <a:rPr lang="en-US" dirty="0" smtClean="0">
                <a:latin typeface="Calibri"/>
                <a:cs typeface="Calibri"/>
              </a:rPr>
              <a:t>		Network</a:t>
            </a:r>
          </a:p>
          <a:p>
            <a:pPr marL="0" indent="0">
              <a:buNone/>
            </a:pPr>
            <a:endParaRPr lang="en-US" dirty="0" smtClean="0">
              <a:latin typeface="Calibri"/>
              <a:cs typeface="Calibri"/>
            </a:endParaRPr>
          </a:p>
          <a:p>
            <a:pPr marL="0" indent="0" algn="ctr">
              <a:buNone/>
            </a:pPr>
            <a:r>
              <a:rPr lang="en-US" dirty="0" smtClean="0">
                <a:latin typeface="Calibri"/>
                <a:cs typeface="Calibri"/>
              </a:rPr>
              <a:t>Biologists work with and require </a:t>
            </a:r>
            <a:r>
              <a:rPr lang="en-US" dirty="0" smtClean="0">
                <a:solidFill>
                  <a:srgbClr val="F19E1F"/>
                </a:solidFill>
                <a:latin typeface="Calibri"/>
                <a:cs typeface="Calibri"/>
              </a:rPr>
              <a:t>access</a:t>
            </a:r>
            <a:r>
              <a:rPr lang="en-US" dirty="0" smtClean="0">
                <a:latin typeface="Calibri"/>
                <a:cs typeface="Calibri"/>
              </a:rPr>
              <a:t> to diverse data types</a:t>
            </a:r>
            <a:endParaRPr lang="en-US" dirty="0">
              <a:latin typeface="Calibri"/>
              <a:cs typeface="Calibri"/>
            </a:endParaRPr>
          </a:p>
        </p:txBody>
      </p:sp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803" y="1961604"/>
            <a:ext cx="3181316" cy="2385987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6" name="Picture 4" descr="http://www.auracle.ca/images/webscene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2837" y="1903049"/>
            <a:ext cx="4091498" cy="285239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http://www.biomedcentral.com/content/supplementary/1752-0509-5-168-s6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3048" y="2028456"/>
            <a:ext cx="3276922" cy="247154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5542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latin typeface="Calibri"/>
                <a:cs typeface="Calibri"/>
              </a:rPr>
              <a:t>Working with Big Data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1189038" y="1258888"/>
            <a:ext cx="10777184" cy="406223"/>
          </a:xfrm>
        </p:spPr>
        <p:txBody>
          <a:bodyPr/>
          <a:lstStyle/>
          <a:p>
            <a:r>
              <a:rPr lang="en-US" dirty="0" smtClean="0">
                <a:latin typeface="Calibri"/>
                <a:cs typeface="Calibri"/>
              </a:rPr>
              <a:t>Challenges: changes in data require changes in tools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5778500" y="1860719"/>
            <a:ext cx="6226213" cy="4206594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 smtClean="0">
                <a:solidFill>
                  <a:schemeClr val="tx1"/>
                </a:solidFill>
                <a:latin typeface="Calibri"/>
                <a:cs typeface="Calibri"/>
              </a:rPr>
              <a:t>Difficult / slow transfers</a:t>
            </a:r>
          </a:p>
          <a:p>
            <a:pPr>
              <a:lnSpc>
                <a:spcPct val="150000"/>
              </a:lnSpc>
            </a:pPr>
            <a:r>
              <a:rPr lang="en-US" dirty="0" smtClean="0">
                <a:solidFill>
                  <a:schemeClr val="tx1"/>
                </a:solidFill>
                <a:latin typeface="Calibri"/>
                <a:cs typeface="Calibri"/>
              </a:rPr>
              <a:t>Expense for storage / backup</a:t>
            </a:r>
          </a:p>
          <a:p>
            <a:pPr>
              <a:lnSpc>
                <a:spcPct val="150000"/>
              </a:lnSpc>
            </a:pPr>
            <a:r>
              <a:rPr lang="en-US" dirty="0" smtClean="0">
                <a:solidFill>
                  <a:schemeClr val="tx1"/>
                </a:solidFill>
                <a:latin typeface="Calibri"/>
                <a:cs typeface="Calibri"/>
              </a:rPr>
              <a:t>Difficult to share and publish</a:t>
            </a:r>
          </a:p>
          <a:p>
            <a:pPr>
              <a:lnSpc>
                <a:spcPct val="150000"/>
              </a:lnSpc>
            </a:pPr>
            <a:r>
              <a:rPr lang="en-US" dirty="0" smtClean="0">
                <a:solidFill>
                  <a:schemeClr val="tx1"/>
                </a:solidFill>
                <a:latin typeface="Calibri"/>
                <a:cs typeface="Calibri"/>
              </a:rPr>
              <a:t>Analysis</a:t>
            </a:r>
          </a:p>
          <a:p>
            <a:pPr>
              <a:lnSpc>
                <a:spcPct val="150000"/>
              </a:lnSpc>
            </a:pPr>
            <a:r>
              <a:rPr lang="en-US" dirty="0" smtClean="0">
                <a:solidFill>
                  <a:schemeClr val="tx1"/>
                </a:solidFill>
                <a:latin typeface="Calibri"/>
                <a:cs typeface="Calibri"/>
              </a:rPr>
              <a:t>Metadata </a:t>
            </a:r>
            <a:r>
              <a:rPr lang="en-US" dirty="0" smtClean="0">
                <a:latin typeface="Calibri"/>
                <a:cs typeface="Calibri"/>
              </a:rPr>
              <a:t>(</a:t>
            </a:r>
            <a:r>
              <a:rPr lang="en-US" dirty="0" smtClean="0">
                <a:solidFill>
                  <a:srgbClr val="F19E1F"/>
                </a:solidFill>
                <a:latin typeface="Calibri"/>
                <a:cs typeface="Calibri"/>
              </a:rPr>
              <a:t>What Is metadata?</a:t>
            </a:r>
            <a:r>
              <a:rPr lang="en-US" dirty="0" smtClean="0">
                <a:latin typeface="Calibri"/>
                <a:cs typeface="Calibri"/>
              </a:rPr>
              <a:t>)</a:t>
            </a:r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216438" y="5651496"/>
            <a:ext cx="11788275" cy="775647"/>
          </a:xfrm>
          <a:prstGeom prst="rect">
            <a:avLst/>
          </a:prstGeom>
        </p:spPr>
        <p:txBody>
          <a:bodyPr vert="horz" lIns="91440" tIns="45720" rIns="91440" bIns="45720" rtlCol="0">
            <a:normAutofit fontScale="4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0971AB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 smtClean="0">
              <a:latin typeface="Calibri"/>
              <a:cs typeface="Calibri"/>
            </a:endParaRPr>
          </a:p>
          <a:p>
            <a:pPr marL="0" indent="0" algn="ctr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sz="7000" dirty="0" smtClean="0">
                <a:latin typeface="Calibri"/>
                <a:cs typeface="Calibri"/>
              </a:rPr>
              <a:t>Changes in scale introduce quantitative and qualitative complications</a:t>
            </a:r>
            <a:endParaRPr lang="en-US" sz="7000" dirty="0">
              <a:latin typeface="Calibri"/>
              <a:cs typeface="Calibri"/>
            </a:endParaRPr>
          </a:p>
        </p:txBody>
      </p:sp>
      <p:pic>
        <p:nvPicPr>
          <p:cNvPr id="6" name="Picture 2" descr="http://kingofgreen.co.uk/media/pipet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79" b="100000" l="400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2841" y="2070497"/>
            <a:ext cx="1018956" cy="13195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http://www.eppendorf.com/script/binres.php?RID=7719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600" b="98933" l="10000" r="976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0811" y="1650507"/>
            <a:ext cx="1444224" cy="21663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http://christypovolish.files.wordpress.com/2011/04/magnifying-glass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2917" l="5563" r="97375">
                        <a14:foregroundMark x1="52375" y1="60417" x2="52375" y2="60417"/>
                        <a14:backgroundMark x1="25063" y1="72250" x2="25063" y2="72250"/>
                        <a14:backgroundMark x1="50750" y1="64750" x2="50750" y2="64750"/>
                        <a14:backgroundMark x1="64813" y1="74417" x2="64813" y2="7441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841" y="4320057"/>
            <a:ext cx="1514356" cy="11357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7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100000" l="0" r="100000">
                        <a14:foregroundMark x1="28997" y1="15900" x2="28997" y2="15900"/>
                        <a14:foregroundMark x1="28726" y1="33800" x2="28726" y2="33800"/>
                        <a14:foregroundMark x1="30804" y1="40400" x2="30804" y2="40400"/>
                        <a14:foregroundMark x1="43993" y1="37400" x2="43993" y2="37400"/>
                        <a14:foregroundMark x1="41554" y1="51300" x2="41554" y2="51300"/>
                        <a14:foregroundMark x1="24481" y1="43400" x2="24481" y2="43400"/>
                        <a14:foregroundMark x1="22132" y1="38100" x2="22132" y2="38100"/>
                        <a14:foregroundMark x1="75700" y1="76800" x2="75700" y2="76800"/>
                        <a14:foregroundMark x1="82836" y1="74800" x2="82836" y2="74800"/>
                        <a14:foregroundMark x1="81662" y1="85100" x2="81662" y2="85100"/>
                        <a14:foregroundMark x1="79584" y1="68500" x2="79584" y2="68500"/>
                        <a14:foregroundMark x1="47877" y1="57300" x2="47877" y2="57300"/>
                        <a14:foregroundMark x1="48419" y1="47000" x2="48419" y2="47000"/>
                        <a14:foregroundMark x1="48419" y1="34400" x2="48419" y2="34400"/>
                        <a14:foregroundMark x1="41825" y1="31800" x2="41825" y2="31800"/>
                        <a14:foregroundMark x1="29268" y1="23200" x2="29268" y2="23200"/>
                        <a14:foregroundMark x1="25113" y1="19200" x2="25113" y2="19200"/>
                        <a14:foregroundMark x1="35411" y1="87700" x2="35411" y2="87700"/>
                        <a14:foregroundMark x1="55646" y1="90400" x2="55646" y2="90400"/>
                        <a14:foregroundMark x1="56369" y1="86600" x2="56369" y2="86600"/>
                        <a14:foregroundMark x1="18067" y1="92500" x2="18067" y2="92500"/>
                        <a14:foregroundMark x1="23848" y1="96800" x2="23848" y2="96800"/>
                        <a14:foregroundMark x1="16621" y1="43500" x2="16621" y2="43500"/>
                        <a14:foregroundMark x1="12556" y1="44200" x2="12556" y2="44200"/>
                        <a14:foregroundMark x1="13550" y1="36300" x2="13550" y2="36300"/>
                        <a14:foregroundMark x1="27191" y1="29900" x2="27191" y2="29900"/>
                        <a14:foregroundMark x1="26016" y1="22100" x2="26016" y2="22100"/>
                        <a14:foregroundMark x1="28365" y1="18900" x2="28365" y2="18900"/>
                        <a14:foregroundMark x1="23577" y1="15400" x2="23577" y2="15400"/>
                        <a14:foregroundMark x1="26558" y1="5400" x2="26558" y2="5400"/>
                        <a14:foregroundMark x1="76061" y1="83700" x2="76061" y2="83700"/>
                        <a14:foregroundMark x1="69106" y1="91500" x2="69106" y2="91500"/>
                        <a14:foregroundMark x1="76874" y1="93400" x2="76874" y2="93400"/>
                        <a14:foregroundMark x1="80488" y1="92800" x2="80488" y2="92800"/>
                        <a14:foregroundMark x1="80397" y1="82400" x2="80397" y2="82400"/>
                        <a14:foregroundMark x1="85005" y1="67000" x2="85005" y2="67000"/>
                        <a14:foregroundMark x1="94219" y1="65600" x2="94219" y2="65600"/>
                        <a14:foregroundMark x1="97832" y1="66700" x2="97832" y2="66700"/>
                        <a14:foregroundMark x1="96567" y1="75000" x2="96567" y2="75000"/>
                        <a14:foregroundMark x1="96296" y1="78400" x2="96296" y2="78400"/>
                        <a14:foregroundMark x1="91238" y1="81400" x2="91238" y2="81400"/>
                        <a14:foregroundMark x1="83830" y1="72200" x2="83830" y2="72200"/>
                        <a14:foregroundMark x1="91780" y1="74900" x2="91780" y2="74900"/>
                        <a14:foregroundMark x1="88618" y1="75500" x2="88618" y2="75500"/>
                        <a14:foregroundMark x1="69377" y1="68500" x2="69377" y2="68500"/>
                        <a14:foregroundMark x1="67209" y1="69800" x2="67209" y2="69800"/>
                        <a14:foregroundMark x1="65221" y1="69800" x2="65221" y2="69800"/>
                        <a14:foregroundMark x1="66215" y1="69300" x2="66215" y2="69300"/>
                        <a14:foregroundMark x1="30533" y1="86700" x2="30533" y2="86700"/>
                        <a14:foregroundMark x1="24842" y1="90100" x2="24842" y2="90100"/>
                        <a14:foregroundMark x1="28636" y1="93900" x2="28636" y2="93900"/>
                        <a14:foregroundMark x1="51310" y1="87500" x2="51310" y2="87500"/>
                        <a14:foregroundMark x1="52213" y1="83400" x2="52213" y2="83400"/>
                        <a14:foregroundMark x1="56640" y1="84000" x2="56640" y2="84000"/>
                        <a14:foregroundMark x1="58988" y1="84000" x2="58988" y2="84000"/>
                        <a14:foregroundMark x1="73532" y1="93100" x2="73532" y2="93100"/>
                        <a14:foregroundMark x1="73713" y1="91700" x2="73713" y2="91700"/>
                        <a14:foregroundMark x1="74255" y1="90700" x2="74255" y2="90700"/>
                        <a14:foregroundMark x1="35863" y1="91700" x2="35863" y2="91700"/>
                        <a14:foregroundMark x1="42638" y1="89800" x2="42638" y2="89800"/>
                        <a14:foregroundMark x1="48148" y1="89600" x2="48148" y2="89600"/>
                        <a14:foregroundMark x1="51581" y1="90400" x2="51581" y2="90400"/>
                        <a14:foregroundMark x1="59711" y1="88600" x2="59711" y2="88600"/>
                        <a14:foregroundMark x1="61156" y1="87800" x2="61156" y2="87800"/>
                        <a14:foregroundMark x1="17615" y1="87500" x2="17615" y2="87500"/>
                        <a14:foregroundMark x1="15628" y1="90900" x2="15628" y2="90900"/>
                        <a14:foregroundMark x1="16170" y1="95700" x2="16170" y2="95700"/>
                        <a14:foregroundMark x1="17164" y1="97100" x2="17164" y2="97100"/>
                        <a14:foregroundMark x1="22855" y1="94400" x2="22855" y2="94400"/>
                        <a14:foregroundMark x1="22945" y1="90400" x2="22945" y2="90400"/>
                        <a14:foregroundMark x1="33062" y1="33900" x2="33062" y2="33900"/>
                        <a14:foregroundMark x1="34417" y1="30100" x2="34417" y2="30100"/>
                        <a14:foregroundMark x1="27191" y1="27700" x2="27191" y2="27700"/>
                        <a14:foregroundMark x1="27642" y1="21800" x2="27642" y2="21800"/>
                        <a14:foregroundMark x1="24390" y1="20600" x2="24390" y2="20600"/>
                        <a14:foregroundMark x1="23577" y1="18900" x2="23577" y2="18900"/>
                        <a14:foregroundMark x1="85547" y1="91000" x2="85547" y2="91000"/>
                        <a14:foregroundMark x1="50407" y1="80600" x2="50407" y2="80600"/>
                        <a14:foregroundMark x1="18519" y1="45900" x2="18519" y2="45900"/>
                        <a14:foregroundMark x1="36314" y1="85400" x2="36314" y2="85400"/>
                        <a14:backgroundMark x1="18248" y1="98900" x2="18248" y2="98900"/>
                        <a14:backgroundMark x1="20506" y1="99200" x2="20506" y2="99200"/>
                        <a14:backgroundMark x1="23668" y1="99200" x2="23668" y2="99200"/>
                        <a14:backgroundMark x1="99458" y1="70200" x2="99458" y2="70200"/>
                        <a14:backgroundMark x1="99277" y1="75400" x2="99277" y2="75400"/>
                        <a14:backgroundMark x1="99277" y1="67800" x2="99277" y2="678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3919" y="4269786"/>
            <a:ext cx="1411357" cy="12749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ight Arrow 9"/>
          <p:cNvSpPr/>
          <p:nvPr/>
        </p:nvSpPr>
        <p:spPr>
          <a:xfrm>
            <a:off x="2483389" y="2383950"/>
            <a:ext cx="974311" cy="629268"/>
          </a:xfrm>
          <a:prstGeom prst="rightArrow">
            <a:avLst/>
          </a:prstGeom>
          <a:noFill/>
          <a:ln w="38100">
            <a:solidFill>
              <a:srgbClr val="D967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/>
              <a:cs typeface="Calibri"/>
            </a:endParaRPr>
          </a:p>
        </p:txBody>
      </p:sp>
      <p:sp>
        <p:nvSpPr>
          <p:cNvPr id="11" name="Right Arrow 10"/>
          <p:cNvSpPr/>
          <p:nvPr/>
        </p:nvSpPr>
        <p:spPr>
          <a:xfrm>
            <a:off x="2483389" y="4784250"/>
            <a:ext cx="974311" cy="629268"/>
          </a:xfrm>
          <a:prstGeom prst="rightArrow">
            <a:avLst/>
          </a:prstGeom>
          <a:noFill/>
          <a:ln w="38100">
            <a:solidFill>
              <a:srgbClr val="D967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65150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latin typeface="Calibri"/>
                <a:cs typeface="Calibri"/>
              </a:rPr>
              <a:t>Data Store Overview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1189038" y="1258888"/>
            <a:ext cx="10777184" cy="406223"/>
          </a:xfrm>
        </p:spPr>
        <p:txBody>
          <a:bodyPr/>
          <a:lstStyle/>
          <a:p>
            <a:r>
              <a:rPr lang="en-US" dirty="0" smtClean="0">
                <a:latin typeface="Calibri"/>
                <a:cs typeface="Calibri"/>
              </a:rPr>
              <a:t>The Data Store services all </a:t>
            </a:r>
            <a:r>
              <a:rPr lang="en-US" dirty="0" err="1" smtClean="0">
                <a:latin typeface="Calibri"/>
                <a:cs typeface="Calibri"/>
              </a:rPr>
              <a:t>CyVerse</a:t>
            </a:r>
            <a:r>
              <a:rPr lang="en-US" dirty="0" smtClean="0">
                <a:latin typeface="Calibri"/>
                <a:cs typeface="Calibri"/>
              </a:rPr>
              <a:t> platforms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7311339" y="1860719"/>
            <a:ext cx="4376506" cy="4206594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50000"/>
              </a:lnSpc>
            </a:pPr>
            <a:r>
              <a:rPr lang="en-US" dirty="0" smtClean="0">
                <a:solidFill>
                  <a:schemeClr val="tx1"/>
                </a:solidFill>
                <a:latin typeface="Calibri"/>
                <a:cs typeface="Calibri"/>
              </a:rPr>
              <a:t>Access your data from multiple </a:t>
            </a:r>
            <a:r>
              <a:rPr lang="en-US" dirty="0" err="1" smtClean="0">
                <a:solidFill>
                  <a:schemeClr val="tx1"/>
                </a:solidFill>
                <a:latin typeface="Calibri"/>
                <a:cs typeface="Calibri"/>
              </a:rPr>
              <a:t>CyVerse</a:t>
            </a:r>
            <a:r>
              <a:rPr lang="en-US" dirty="0" smtClean="0">
                <a:solidFill>
                  <a:schemeClr val="tx1"/>
                </a:solidFill>
                <a:latin typeface="Calibri"/>
                <a:cs typeface="Calibri"/>
              </a:rPr>
              <a:t> services</a:t>
            </a:r>
          </a:p>
          <a:p>
            <a:pPr>
              <a:lnSpc>
                <a:spcPct val="150000"/>
              </a:lnSpc>
            </a:pPr>
            <a:r>
              <a:rPr lang="en-US" dirty="0" smtClean="0">
                <a:solidFill>
                  <a:schemeClr val="tx1"/>
                </a:solidFill>
                <a:latin typeface="Calibri"/>
                <a:cs typeface="Calibri"/>
              </a:rPr>
              <a:t>Automatic backup (redundant between University of Arizona and University of Texas</a:t>
            </a:r>
          </a:p>
          <a:p>
            <a:pPr>
              <a:lnSpc>
                <a:spcPct val="150000"/>
              </a:lnSpc>
            </a:pPr>
            <a:r>
              <a:rPr lang="en-US" dirty="0" smtClean="0">
                <a:solidFill>
                  <a:schemeClr val="tx1"/>
                </a:solidFill>
                <a:latin typeface="Calibri"/>
                <a:cs typeface="Calibri"/>
              </a:rPr>
              <a:t>Default 100 GB allocation, </a:t>
            </a:r>
            <a:r>
              <a:rPr lang="en-US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lang="en-US" dirty="0" smtClean="0">
                <a:solidFill>
                  <a:schemeClr val="tx1"/>
                </a:solidFill>
                <a:latin typeface="Calibri"/>
                <a:cs typeface="Calibri"/>
              </a:rPr>
              <a:t>       &gt; 1 TB allocations available with justification</a:t>
            </a:r>
            <a:endParaRPr lang="en-US" dirty="0">
              <a:solidFill>
                <a:schemeClr val="tx1"/>
              </a:solidFill>
              <a:latin typeface="Calibri"/>
              <a:cs typeface="Calibri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244" y="1860719"/>
            <a:ext cx="5324414" cy="456949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71445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Shape 54"/>
          <p:cNvGrpSpPr/>
          <p:nvPr/>
        </p:nvGrpSpPr>
        <p:grpSpPr>
          <a:xfrm>
            <a:off x="4572000" y="2438400"/>
            <a:ext cx="2994800" cy="2798797"/>
            <a:chOff x="3300856" y="2709397"/>
            <a:chExt cx="2427888" cy="2312100"/>
          </a:xfrm>
        </p:grpSpPr>
        <p:sp>
          <p:nvSpPr>
            <p:cNvPr id="3" name="Shape 55"/>
            <p:cNvSpPr/>
            <p:nvPr/>
          </p:nvSpPr>
          <p:spPr>
            <a:xfrm>
              <a:off x="3415144" y="2709397"/>
              <a:ext cx="2313600" cy="2312100"/>
            </a:xfrm>
            <a:prstGeom prst="donut">
              <a:avLst>
                <a:gd name="adj" fmla="val 5853"/>
              </a:avLst>
            </a:prstGeom>
            <a:solidFill>
              <a:srgbClr val="1F497D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</a:pPr>
              <a:endParaRPr>
                <a:latin typeface="+mn-lt"/>
                <a:cs typeface="Calibri"/>
              </a:endParaRPr>
            </a:p>
          </p:txBody>
        </p:sp>
        <p:sp>
          <p:nvSpPr>
            <p:cNvPr id="4" name="Shape 56"/>
            <p:cNvSpPr/>
            <p:nvPr/>
          </p:nvSpPr>
          <p:spPr>
            <a:xfrm>
              <a:off x="5029200" y="4585853"/>
              <a:ext cx="274200" cy="274200"/>
            </a:xfrm>
            <a:prstGeom prst="rtTriangle">
              <a:avLst/>
            </a:prstGeom>
            <a:solidFill>
              <a:srgbClr val="1F497D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</a:pPr>
              <a:endParaRPr>
                <a:solidFill>
                  <a:srgbClr val="FFFFFF"/>
                </a:solidFill>
                <a:latin typeface="+mn-lt"/>
                <a:cs typeface="Calibri"/>
              </a:endParaRPr>
            </a:p>
          </p:txBody>
        </p:sp>
        <p:sp>
          <p:nvSpPr>
            <p:cNvPr id="5" name="Shape 57"/>
            <p:cNvSpPr/>
            <p:nvPr/>
          </p:nvSpPr>
          <p:spPr>
            <a:xfrm rot="-5985667">
              <a:off x="4870800" y="2730835"/>
              <a:ext cx="274270" cy="274270"/>
            </a:xfrm>
            <a:prstGeom prst="rtTriangle">
              <a:avLst/>
            </a:prstGeom>
            <a:solidFill>
              <a:srgbClr val="1F497D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</a:pPr>
              <a:endParaRPr>
                <a:solidFill>
                  <a:srgbClr val="FFFFFF"/>
                </a:solidFill>
                <a:latin typeface="+mn-lt"/>
                <a:cs typeface="Calibri"/>
              </a:endParaRPr>
            </a:p>
          </p:txBody>
        </p:sp>
        <p:sp>
          <p:nvSpPr>
            <p:cNvPr id="6" name="Shape 58"/>
            <p:cNvSpPr/>
            <p:nvPr/>
          </p:nvSpPr>
          <p:spPr>
            <a:xfrm rot="8251919">
              <a:off x="3357653" y="3784466"/>
              <a:ext cx="273705" cy="274553"/>
            </a:xfrm>
            <a:prstGeom prst="rtTriangle">
              <a:avLst/>
            </a:prstGeom>
            <a:solidFill>
              <a:srgbClr val="1F497D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</a:pPr>
              <a:endParaRPr>
                <a:solidFill>
                  <a:srgbClr val="FFFFFF"/>
                </a:solidFill>
                <a:latin typeface="+mn-lt"/>
                <a:cs typeface="Calibri"/>
              </a:endParaRPr>
            </a:p>
          </p:txBody>
        </p:sp>
      </p:grpSp>
      <p:sp>
        <p:nvSpPr>
          <p:cNvPr id="7" name="Shape 59"/>
          <p:cNvSpPr txBox="1"/>
          <p:nvPr/>
        </p:nvSpPr>
        <p:spPr>
          <a:xfrm>
            <a:off x="2073423" y="3761965"/>
            <a:ext cx="2303700" cy="1033200"/>
          </a:xfrm>
          <a:prstGeom prst="rect">
            <a:avLst/>
          </a:prstGeom>
          <a:solidFill>
            <a:srgbClr val="F0F0F0"/>
          </a:solidFill>
          <a:ln w="19050" cap="flat" cmpd="sng">
            <a:solidFill>
              <a:srgbClr val="142248"/>
            </a:solidFill>
            <a:prstDash val="solid"/>
            <a:bevel/>
            <a:headEnd type="none" w="med" len="med"/>
            <a:tailEnd type="none" w="med" len="med"/>
          </a:ln>
        </p:spPr>
        <p:txBody>
          <a:bodyPr lIns="11421" tIns="11421" rIns="11421" bIns="11421" anchor="ctr" anchorCtr="0">
            <a:noAutofit/>
          </a:bodyPr>
          <a:lstStyle/>
          <a:p>
            <a:pPr>
              <a:lnSpc>
                <a:spcPct val="90000"/>
              </a:lnSpc>
              <a:buClr>
                <a:srgbClr val="000000"/>
              </a:buClr>
            </a:pPr>
            <a:endParaRPr sz="1800">
              <a:latin typeface="+mn-lt"/>
              <a:ea typeface="Calibri"/>
              <a:cs typeface="Calibri"/>
              <a:sym typeface="Calibri"/>
            </a:endParaRPr>
          </a:p>
          <a:p>
            <a:pPr algn="ctr">
              <a:lnSpc>
                <a:spcPct val="90000"/>
              </a:lnSpc>
              <a:spcBef>
                <a:spcPts val="1260"/>
              </a:spcBef>
              <a:buClr>
                <a:srgbClr val="000000"/>
              </a:buClr>
            </a:pPr>
            <a:endParaRPr sz="1800">
              <a:latin typeface="+mn-lt"/>
              <a:ea typeface="Calibri"/>
              <a:cs typeface="Calibri"/>
              <a:sym typeface="Calibri"/>
            </a:endParaRPr>
          </a:p>
        </p:txBody>
      </p:sp>
      <p:sp>
        <p:nvSpPr>
          <p:cNvPr id="8" name="Shape 60"/>
          <p:cNvSpPr txBox="1"/>
          <p:nvPr/>
        </p:nvSpPr>
        <p:spPr>
          <a:xfrm>
            <a:off x="2082074" y="4190952"/>
            <a:ext cx="2327700" cy="444300"/>
          </a:xfrm>
          <a:prstGeom prst="rect">
            <a:avLst/>
          </a:prstGeom>
          <a:noFill/>
          <a:ln>
            <a:noFill/>
          </a:ln>
        </p:spPr>
        <p:txBody>
          <a:bodyPr lIns="11421" tIns="11421" rIns="11421" bIns="11421" anchor="ctr" anchorCtr="0">
            <a:noAutofit/>
          </a:bodyPr>
          <a:lstStyle/>
          <a:p>
            <a:pPr algn="ctr">
              <a:lnSpc>
                <a:spcPct val="90000"/>
              </a:lnSpc>
              <a:buClr>
                <a:srgbClr val="000000"/>
              </a:buClr>
              <a:buSzPct val="25000"/>
            </a:pPr>
            <a:r>
              <a:rPr lang="en-US" sz="1600" dirty="0">
                <a:latin typeface="+mn-lt"/>
                <a:cs typeface="Calibri"/>
              </a:rPr>
              <a:t>Data Commons Repository (DCR), NCBI-SRA</a:t>
            </a:r>
          </a:p>
        </p:txBody>
      </p:sp>
      <p:sp>
        <p:nvSpPr>
          <p:cNvPr id="9" name="Shape 61"/>
          <p:cNvSpPr txBox="1"/>
          <p:nvPr/>
        </p:nvSpPr>
        <p:spPr>
          <a:xfrm>
            <a:off x="2308313" y="3809563"/>
            <a:ext cx="1795200" cy="457500"/>
          </a:xfrm>
          <a:prstGeom prst="rect">
            <a:avLst/>
          </a:prstGeom>
          <a:noFill/>
          <a:ln>
            <a:noFill/>
          </a:ln>
        </p:spPr>
        <p:txBody>
          <a:bodyPr lIns="91395" tIns="45686" rIns="91395" bIns="45686" anchor="t" anchorCtr="0">
            <a:noAutofit/>
          </a:bodyPr>
          <a:lstStyle/>
          <a:p>
            <a:pPr algn="ctr">
              <a:buClr>
                <a:srgbClr val="000000"/>
              </a:buClr>
              <a:buSzPct val="25000"/>
            </a:pPr>
            <a:r>
              <a:rPr lang="en-US" sz="1800" b="1">
                <a:latin typeface="+mn-lt"/>
                <a:ea typeface="Calibri"/>
                <a:cs typeface="Calibri"/>
                <a:sym typeface="Calibri"/>
              </a:rPr>
              <a:t>Publication</a:t>
            </a:r>
          </a:p>
        </p:txBody>
      </p:sp>
      <p:sp>
        <p:nvSpPr>
          <p:cNvPr id="10" name="Shape 62"/>
          <p:cNvSpPr txBox="1"/>
          <p:nvPr/>
        </p:nvSpPr>
        <p:spPr>
          <a:xfrm>
            <a:off x="4715586" y="5619181"/>
            <a:ext cx="2901600" cy="1033200"/>
          </a:xfrm>
          <a:prstGeom prst="rect">
            <a:avLst/>
          </a:prstGeom>
          <a:solidFill>
            <a:srgbClr val="F0F0F0"/>
          </a:solidFill>
          <a:ln w="19050" cap="flat" cmpd="sng">
            <a:solidFill>
              <a:srgbClr val="142248"/>
            </a:solidFill>
            <a:prstDash val="solid"/>
            <a:bevel/>
            <a:headEnd type="none" w="med" len="med"/>
            <a:tailEnd type="none" w="med" len="med"/>
          </a:ln>
        </p:spPr>
        <p:txBody>
          <a:bodyPr lIns="11421" tIns="11421" rIns="11421" bIns="11421" anchor="ctr" anchorCtr="0">
            <a:noAutofit/>
          </a:bodyPr>
          <a:lstStyle/>
          <a:p>
            <a:pPr>
              <a:lnSpc>
                <a:spcPct val="90000"/>
              </a:lnSpc>
              <a:buClr>
                <a:srgbClr val="000000"/>
              </a:buClr>
            </a:pPr>
            <a:endParaRPr sz="1800">
              <a:latin typeface="+mn-lt"/>
              <a:ea typeface="Calibri"/>
              <a:cs typeface="Calibri"/>
              <a:sym typeface="Calibri"/>
            </a:endParaRPr>
          </a:p>
          <a:p>
            <a:pPr algn="ctr">
              <a:lnSpc>
                <a:spcPct val="90000"/>
              </a:lnSpc>
              <a:spcBef>
                <a:spcPts val="1260"/>
              </a:spcBef>
              <a:buClr>
                <a:srgbClr val="000000"/>
              </a:buClr>
            </a:pPr>
            <a:endParaRPr sz="1800">
              <a:latin typeface="+mn-lt"/>
              <a:ea typeface="Calibri"/>
              <a:cs typeface="Calibri"/>
              <a:sym typeface="Calibri"/>
            </a:endParaRPr>
          </a:p>
        </p:txBody>
      </p:sp>
      <p:sp>
        <p:nvSpPr>
          <p:cNvPr id="11" name="Shape 63"/>
          <p:cNvSpPr txBox="1"/>
          <p:nvPr/>
        </p:nvSpPr>
        <p:spPr>
          <a:xfrm>
            <a:off x="4874277" y="6043581"/>
            <a:ext cx="2566500" cy="462000"/>
          </a:xfrm>
          <a:prstGeom prst="rect">
            <a:avLst/>
          </a:prstGeom>
          <a:noFill/>
          <a:ln>
            <a:noFill/>
          </a:ln>
        </p:spPr>
        <p:txBody>
          <a:bodyPr lIns="11421" tIns="11421" rIns="11421" bIns="11421" anchor="ctr" anchorCtr="0">
            <a:noAutofit/>
          </a:bodyPr>
          <a:lstStyle/>
          <a:p>
            <a:pPr algn="ctr">
              <a:lnSpc>
                <a:spcPct val="90000"/>
              </a:lnSpc>
              <a:buClr>
                <a:srgbClr val="000000"/>
              </a:buClr>
              <a:buSzPct val="25000"/>
            </a:pPr>
            <a:r>
              <a:rPr lang="en-US" sz="1600" dirty="0">
                <a:latin typeface="+mn-lt"/>
                <a:cs typeface="Calibri"/>
              </a:rPr>
              <a:t>Community Data folders, Data Commons, quick share links</a:t>
            </a:r>
          </a:p>
        </p:txBody>
      </p:sp>
      <p:sp>
        <p:nvSpPr>
          <p:cNvPr id="12" name="Shape 64"/>
          <p:cNvSpPr txBox="1"/>
          <p:nvPr/>
        </p:nvSpPr>
        <p:spPr>
          <a:xfrm>
            <a:off x="5255277" y="5666780"/>
            <a:ext cx="1795200" cy="457500"/>
          </a:xfrm>
          <a:prstGeom prst="rect">
            <a:avLst/>
          </a:prstGeom>
          <a:noFill/>
          <a:ln>
            <a:noFill/>
          </a:ln>
        </p:spPr>
        <p:txBody>
          <a:bodyPr lIns="91395" tIns="45686" rIns="91395" bIns="45686" anchor="t" anchorCtr="0">
            <a:noAutofit/>
          </a:bodyPr>
          <a:lstStyle/>
          <a:p>
            <a:pPr algn="ctr">
              <a:buClr>
                <a:srgbClr val="000000"/>
              </a:buClr>
              <a:buSzPct val="25000"/>
            </a:pPr>
            <a:r>
              <a:rPr lang="en-US" sz="1800" b="1">
                <a:latin typeface="+mn-lt"/>
                <a:ea typeface="Calibri"/>
                <a:cs typeface="Calibri"/>
                <a:sym typeface="Calibri"/>
              </a:rPr>
              <a:t>Sharing</a:t>
            </a:r>
          </a:p>
        </p:txBody>
      </p:sp>
      <p:sp>
        <p:nvSpPr>
          <p:cNvPr id="13" name="Shape 65"/>
          <p:cNvSpPr txBox="1"/>
          <p:nvPr/>
        </p:nvSpPr>
        <p:spPr>
          <a:xfrm>
            <a:off x="7874632" y="3763921"/>
            <a:ext cx="2462191" cy="1316794"/>
          </a:xfrm>
          <a:prstGeom prst="rect">
            <a:avLst/>
          </a:prstGeom>
          <a:solidFill>
            <a:srgbClr val="F0F0F0"/>
          </a:solidFill>
          <a:ln w="19050" cap="flat" cmpd="sng">
            <a:solidFill>
              <a:srgbClr val="142248"/>
            </a:solidFill>
            <a:prstDash val="solid"/>
            <a:bevel/>
            <a:headEnd type="none" w="med" len="med"/>
            <a:tailEnd type="none" w="med" len="med"/>
          </a:ln>
        </p:spPr>
        <p:txBody>
          <a:bodyPr lIns="11421" tIns="11421" rIns="11421" bIns="11421" anchor="ctr" anchorCtr="0">
            <a:noAutofit/>
          </a:bodyPr>
          <a:lstStyle/>
          <a:p>
            <a:pPr>
              <a:lnSpc>
                <a:spcPct val="90000"/>
              </a:lnSpc>
              <a:buClr>
                <a:srgbClr val="000000"/>
              </a:buClr>
            </a:pPr>
            <a:endParaRPr sz="1800">
              <a:latin typeface="+mn-lt"/>
              <a:ea typeface="Calibri"/>
              <a:cs typeface="Calibri"/>
              <a:sym typeface="Calibri"/>
            </a:endParaRPr>
          </a:p>
          <a:p>
            <a:pPr algn="ctr">
              <a:lnSpc>
                <a:spcPct val="90000"/>
              </a:lnSpc>
              <a:spcBef>
                <a:spcPts val="1260"/>
              </a:spcBef>
              <a:buClr>
                <a:srgbClr val="000000"/>
              </a:buClr>
            </a:pPr>
            <a:endParaRPr sz="1800">
              <a:latin typeface="+mn-lt"/>
              <a:ea typeface="Calibri"/>
              <a:cs typeface="Calibri"/>
              <a:sym typeface="Calibri"/>
            </a:endParaRPr>
          </a:p>
        </p:txBody>
      </p:sp>
      <p:sp>
        <p:nvSpPr>
          <p:cNvPr id="14" name="Shape 66"/>
          <p:cNvSpPr txBox="1"/>
          <p:nvPr/>
        </p:nvSpPr>
        <p:spPr>
          <a:xfrm>
            <a:off x="8081191" y="4144162"/>
            <a:ext cx="2099400" cy="764100"/>
          </a:xfrm>
          <a:prstGeom prst="rect">
            <a:avLst/>
          </a:prstGeom>
          <a:noFill/>
          <a:ln>
            <a:noFill/>
          </a:ln>
        </p:spPr>
        <p:txBody>
          <a:bodyPr lIns="11421" tIns="11421" rIns="11421" bIns="11421" anchor="ctr" anchorCtr="0">
            <a:noAutofit/>
          </a:bodyPr>
          <a:lstStyle/>
          <a:p>
            <a:pPr algn="ctr">
              <a:lnSpc>
                <a:spcPct val="90000"/>
              </a:lnSpc>
              <a:buClr>
                <a:srgbClr val="000000"/>
              </a:buClr>
              <a:buSzPct val="25000"/>
            </a:pPr>
            <a:r>
              <a:rPr lang="en-US" sz="1600" dirty="0">
                <a:latin typeface="+mn-lt"/>
                <a:cs typeface="Calibri"/>
              </a:rPr>
              <a:t>Discovery Environment, Atmosphere, Agave API, </a:t>
            </a:r>
            <a:r>
              <a:rPr lang="en-US" sz="1600" dirty="0" err="1">
                <a:latin typeface="+mn-lt"/>
                <a:cs typeface="Calibri"/>
              </a:rPr>
              <a:t>BisQue</a:t>
            </a:r>
            <a:r>
              <a:rPr lang="en-US" sz="1600" dirty="0">
                <a:latin typeface="+mn-lt"/>
                <a:cs typeface="Calibri"/>
              </a:rPr>
              <a:t>, DNA Subway</a:t>
            </a:r>
          </a:p>
        </p:txBody>
      </p:sp>
      <p:sp>
        <p:nvSpPr>
          <p:cNvPr id="15" name="Shape 67"/>
          <p:cNvSpPr txBox="1"/>
          <p:nvPr/>
        </p:nvSpPr>
        <p:spPr>
          <a:xfrm>
            <a:off x="8330977" y="3761965"/>
            <a:ext cx="1549500" cy="489000"/>
          </a:xfrm>
          <a:prstGeom prst="rect">
            <a:avLst/>
          </a:prstGeom>
          <a:noFill/>
          <a:ln>
            <a:noFill/>
          </a:ln>
        </p:spPr>
        <p:txBody>
          <a:bodyPr lIns="91395" tIns="45686" rIns="91395" bIns="45686" anchor="t" anchorCtr="0">
            <a:noAutofit/>
          </a:bodyPr>
          <a:lstStyle/>
          <a:p>
            <a:pPr algn="ctr">
              <a:buClr>
                <a:srgbClr val="000000"/>
              </a:buClr>
              <a:buSzPct val="25000"/>
            </a:pPr>
            <a:r>
              <a:rPr lang="en-US" sz="1800" b="1" dirty="0">
                <a:latin typeface="+mn-lt"/>
                <a:ea typeface="Calibri"/>
                <a:cs typeface="Calibri"/>
                <a:sym typeface="Calibri"/>
              </a:rPr>
              <a:t>Analysis</a:t>
            </a:r>
          </a:p>
        </p:txBody>
      </p:sp>
      <p:sp>
        <p:nvSpPr>
          <p:cNvPr id="16" name="Shape 68"/>
          <p:cNvSpPr txBox="1"/>
          <p:nvPr/>
        </p:nvSpPr>
        <p:spPr>
          <a:xfrm>
            <a:off x="5331953" y="3186346"/>
            <a:ext cx="1597846" cy="1275278"/>
          </a:xfrm>
          <a:prstGeom prst="rect">
            <a:avLst/>
          </a:prstGeom>
          <a:solidFill>
            <a:srgbClr val="F0F0F0"/>
          </a:solidFill>
          <a:ln w="19050" cap="flat" cmpd="sng">
            <a:solidFill>
              <a:srgbClr val="142248"/>
            </a:solidFill>
            <a:prstDash val="solid"/>
            <a:bevel/>
            <a:headEnd type="none" w="med" len="med"/>
            <a:tailEnd type="none" w="med" len="med"/>
          </a:ln>
        </p:spPr>
        <p:txBody>
          <a:bodyPr lIns="11421" tIns="11421" rIns="11421" bIns="11421" anchor="ctr" anchorCtr="0">
            <a:noAutofit/>
          </a:bodyPr>
          <a:lstStyle/>
          <a:p>
            <a:pPr>
              <a:lnSpc>
                <a:spcPct val="90000"/>
              </a:lnSpc>
              <a:buClr>
                <a:srgbClr val="000000"/>
              </a:buClr>
            </a:pPr>
            <a:endParaRPr sz="1800">
              <a:latin typeface="+mn-lt"/>
              <a:ea typeface="Calibri"/>
              <a:cs typeface="Calibri"/>
              <a:sym typeface="Calibri"/>
            </a:endParaRPr>
          </a:p>
          <a:p>
            <a:pPr algn="ctr">
              <a:lnSpc>
                <a:spcPct val="90000"/>
              </a:lnSpc>
              <a:spcBef>
                <a:spcPts val="1260"/>
              </a:spcBef>
              <a:buClr>
                <a:srgbClr val="000000"/>
              </a:buClr>
            </a:pPr>
            <a:endParaRPr sz="1800">
              <a:latin typeface="+mn-lt"/>
              <a:ea typeface="Calibri"/>
              <a:cs typeface="Calibri"/>
              <a:sym typeface="Calibri"/>
            </a:endParaRPr>
          </a:p>
        </p:txBody>
      </p:sp>
      <p:sp>
        <p:nvSpPr>
          <p:cNvPr id="17" name="Shape 69"/>
          <p:cNvSpPr txBox="1"/>
          <p:nvPr/>
        </p:nvSpPr>
        <p:spPr>
          <a:xfrm>
            <a:off x="5337954" y="3715846"/>
            <a:ext cx="1614492" cy="548399"/>
          </a:xfrm>
          <a:prstGeom prst="rect">
            <a:avLst/>
          </a:prstGeom>
          <a:noFill/>
          <a:ln>
            <a:noFill/>
          </a:ln>
        </p:spPr>
        <p:txBody>
          <a:bodyPr lIns="11421" tIns="11421" rIns="11421" bIns="11421" anchor="ctr" anchorCtr="0">
            <a:noAutofit/>
          </a:bodyPr>
          <a:lstStyle/>
          <a:p>
            <a:pPr algn="ctr">
              <a:lnSpc>
                <a:spcPct val="90000"/>
              </a:lnSpc>
              <a:buClr>
                <a:srgbClr val="000000"/>
              </a:buClr>
              <a:buSzPct val="25000"/>
            </a:pPr>
            <a:r>
              <a:rPr lang="en-US" sz="1600" dirty="0">
                <a:latin typeface="+mn-lt"/>
                <a:cs typeface="Calibri"/>
              </a:rPr>
              <a:t>Add, delete, copy; metadata templates; bulk metadata</a:t>
            </a:r>
          </a:p>
        </p:txBody>
      </p:sp>
      <p:sp>
        <p:nvSpPr>
          <p:cNvPr id="18" name="Shape 70"/>
          <p:cNvSpPr txBox="1"/>
          <p:nvPr/>
        </p:nvSpPr>
        <p:spPr>
          <a:xfrm>
            <a:off x="5518219" y="3227234"/>
            <a:ext cx="1245300" cy="444300"/>
          </a:xfrm>
          <a:prstGeom prst="rect">
            <a:avLst/>
          </a:prstGeom>
          <a:noFill/>
          <a:ln>
            <a:noFill/>
          </a:ln>
        </p:spPr>
        <p:txBody>
          <a:bodyPr lIns="91395" tIns="45686" rIns="91395" bIns="45686" anchor="t" anchorCtr="0">
            <a:noAutofit/>
          </a:bodyPr>
          <a:lstStyle/>
          <a:p>
            <a:pPr algn="ctr">
              <a:buClr>
                <a:srgbClr val="000000"/>
              </a:buClr>
              <a:buSzPct val="25000"/>
            </a:pPr>
            <a:r>
              <a:rPr lang="en-US" sz="1800" b="1">
                <a:latin typeface="+mn-lt"/>
                <a:ea typeface="Calibri"/>
                <a:cs typeface="Calibri"/>
                <a:sym typeface="Calibri"/>
              </a:rPr>
              <a:t>Metadata</a:t>
            </a:r>
          </a:p>
        </p:txBody>
      </p:sp>
      <p:sp>
        <p:nvSpPr>
          <p:cNvPr id="19" name="Shape 71"/>
          <p:cNvSpPr txBox="1"/>
          <p:nvPr/>
        </p:nvSpPr>
        <p:spPr>
          <a:xfrm>
            <a:off x="7346688" y="1604838"/>
            <a:ext cx="2303700" cy="1033199"/>
          </a:xfrm>
          <a:prstGeom prst="rect">
            <a:avLst/>
          </a:prstGeom>
          <a:solidFill>
            <a:srgbClr val="F0F0F0"/>
          </a:solidFill>
          <a:ln w="19050" cap="flat" cmpd="sng">
            <a:solidFill>
              <a:srgbClr val="142248"/>
            </a:solidFill>
            <a:prstDash val="solid"/>
            <a:bevel/>
            <a:headEnd type="none" w="med" len="med"/>
            <a:tailEnd type="none" w="med" len="med"/>
          </a:ln>
        </p:spPr>
        <p:txBody>
          <a:bodyPr lIns="11421" tIns="11421" rIns="11421" bIns="11421" anchor="ctr" anchorCtr="0">
            <a:noAutofit/>
          </a:bodyPr>
          <a:lstStyle/>
          <a:p>
            <a:pPr>
              <a:lnSpc>
                <a:spcPct val="90000"/>
              </a:lnSpc>
              <a:buClr>
                <a:srgbClr val="000000"/>
              </a:buClr>
            </a:pPr>
            <a:endParaRPr sz="1800">
              <a:latin typeface="+mn-lt"/>
              <a:ea typeface="Calibri"/>
              <a:cs typeface="Calibri"/>
              <a:sym typeface="Calibri"/>
            </a:endParaRPr>
          </a:p>
          <a:p>
            <a:pPr algn="ctr">
              <a:lnSpc>
                <a:spcPct val="90000"/>
              </a:lnSpc>
              <a:spcBef>
                <a:spcPts val="1260"/>
              </a:spcBef>
              <a:buClr>
                <a:srgbClr val="000000"/>
              </a:buClr>
            </a:pPr>
            <a:endParaRPr sz="1800">
              <a:latin typeface="+mn-lt"/>
              <a:ea typeface="Calibri"/>
              <a:cs typeface="Calibri"/>
              <a:sym typeface="Calibri"/>
            </a:endParaRPr>
          </a:p>
        </p:txBody>
      </p:sp>
      <p:sp>
        <p:nvSpPr>
          <p:cNvPr id="20" name="Shape 72"/>
          <p:cNvSpPr txBox="1"/>
          <p:nvPr/>
        </p:nvSpPr>
        <p:spPr>
          <a:xfrm>
            <a:off x="7355339" y="2033823"/>
            <a:ext cx="2327700" cy="444300"/>
          </a:xfrm>
          <a:prstGeom prst="rect">
            <a:avLst/>
          </a:prstGeom>
          <a:noFill/>
          <a:ln>
            <a:noFill/>
          </a:ln>
        </p:spPr>
        <p:txBody>
          <a:bodyPr lIns="11421" tIns="11421" rIns="11421" bIns="11421" anchor="ctr" anchorCtr="0">
            <a:noAutofit/>
          </a:bodyPr>
          <a:lstStyle/>
          <a:p>
            <a:pPr algn="ctr">
              <a:lnSpc>
                <a:spcPct val="90000"/>
              </a:lnSpc>
              <a:buClr>
                <a:srgbClr val="000000"/>
              </a:buClr>
              <a:buSzPct val="25000"/>
            </a:pPr>
            <a:r>
              <a:rPr lang="en-US" sz="1600" dirty="0">
                <a:latin typeface="+mn-lt"/>
                <a:cs typeface="Calibri"/>
              </a:rPr>
              <a:t>Discovery Environment, iCommands, Cyberduck</a:t>
            </a:r>
          </a:p>
        </p:txBody>
      </p:sp>
      <p:sp>
        <p:nvSpPr>
          <p:cNvPr id="21" name="Shape 73"/>
          <p:cNvSpPr txBox="1"/>
          <p:nvPr/>
        </p:nvSpPr>
        <p:spPr>
          <a:xfrm>
            <a:off x="7581581" y="1652433"/>
            <a:ext cx="1795199" cy="457500"/>
          </a:xfrm>
          <a:prstGeom prst="rect">
            <a:avLst/>
          </a:prstGeom>
          <a:noFill/>
          <a:ln>
            <a:noFill/>
          </a:ln>
        </p:spPr>
        <p:txBody>
          <a:bodyPr lIns="91395" tIns="45686" rIns="91395" bIns="45686" anchor="t" anchorCtr="0">
            <a:noAutofit/>
          </a:bodyPr>
          <a:lstStyle/>
          <a:p>
            <a:pPr algn="ctr">
              <a:buClr>
                <a:srgbClr val="000000"/>
              </a:buClr>
              <a:buSzPct val="25000"/>
            </a:pPr>
            <a:r>
              <a:rPr lang="en-US" sz="1800" b="1">
                <a:latin typeface="+mn-lt"/>
                <a:ea typeface="Calibri"/>
                <a:cs typeface="Calibri"/>
                <a:sym typeface="Calibri"/>
              </a:rPr>
              <a:t>Upload</a:t>
            </a:r>
          </a:p>
        </p:txBody>
      </p:sp>
      <p:sp>
        <p:nvSpPr>
          <p:cNvPr id="22" name="Shape 74"/>
          <p:cNvSpPr txBox="1"/>
          <p:nvPr/>
        </p:nvSpPr>
        <p:spPr>
          <a:xfrm>
            <a:off x="2738410" y="1604843"/>
            <a:ext cx="2303700" cy="1033200"/>
          </a:xfrm>
          <a:prstGeom prst="rect">
            <a:avLst/>
          </a:prstGeom>
          <a:solidFill>
            <a:srgbClr val="F0F0F0"/>
          </a:solidFill>
          <a:ln w="19050" cap="flat" cmpd="sng">
            <a:solidFill>
              <a:srgbClr val="142248"/>
            </a:solidFill>
            <a:prstDash val="solid"/>
            <a:bevel/>
            <a:headEnd type="none" w="med" len="med"/>
            <a:tailEnd type="none" w="med" len="med"/>
          </a:ln>
        </p:spPr>
        <p:txBody>
          <a:bodyPr lIns="11421" tIns="11421" rIns="11421" bIns="11421" anchor="ctr" anchorCtr="0">
            <a:noAutofit/>
          </a:bodyPr>
          <a:lstStyle/>
          <a:p>
            <a:pPr>
              <a:lnSpc>
                <a:spcPct val="90000"/>
              </a:lnSpc>
              <a:buClr>
                <a:srgbClr val="000000"/>
              </a:buClr>
            </a:pPr>
            <a:endParaRPr sz="1800">
              <a:latin typeface="+mn-lt"/>
              <a:ea typeface="Calibri"/>
              <a:cs typeface="Calibri"/>
              <a:sym typeface="Calibri"/>
            </a:endParaRPr>
          </a:p>
          <a:p>
            <a:pPr algn="ctr">
              <a:lnSpc>
                <a:spcPct val="90000"/>
              </a:lnSpc>
              <a:spcBef>
                <a:spcPts val="1260"/>
              </a:spcBef>
              <a:buClr>
                <a:srgbClr val="000000"/>
              </a:buClr>
            </a:pPr>
            <a:endParaRPr sz="1800">
              <a:latin typeface="+mn-lt"/>
              <a:ea typeface="Calibri"/>
              <a:cs typeface="Calibri"/>
              <a:sym typeface="Calibri"/>
            </a:endParaRPr>
          </a:p>
        </p:txBody>
      </p:sp>
      <p:sp>
        <p:nvSpPr>
          <p:cNvPr id="23" name="Shape 75"/>
          <p:cNvSpPr txBox="1"/>
          <p:nvPr/>
        </p:nvSpPr>
        <p:spPr>
          <a:xfrm>
            <a:off x="2747061" y="2033830"/>
            <a:ext cx="2327700" cy="444300"/>
          </a:xfrm>
          <a:prstGeom prst="rect">
            <a:avLst/>
          </a:prstGeom>
          <a:noFill/>
          <a:ln>
            <a:noFill/>
          </a:ln>
        </p:spPr>
        <p:txBody>
          <a:bodyPr lIns="11421" tIns="11421" rIns="11421" bIns="11421" anchor="ctr" anchorCtr="0">
            <a:noAutofit/>
          </a:bodyPr>
          <a:lstStyle/>
          <a:p>
            <a:pPr algn="ctr">
              <a:lnSpc>
                <a:spcPct val="90000"/>
              </a:lnSpc>
              <a:buClr>
                <a:srgbClr val="000000"/>
              </a:buClr>
              <a:buSzPct val="25000"/>
            </a:pPr>
            <a:r>
              <a:rPr lang="en-US" sz="1600" dirty="0">
                <a:latin typeface="+mn-lt"/>
                <a:cs typeface="Calibri"/>
              </a:rPr>
              <a:t>Data Commons Repository (DCR), </a:t>
            </a:r>
            <a:r>
              <a:rPr lang="en-US" sz="1600" dirty="0" err="1">
                <a:latin typeface="+mn-lt"/>
                <a:cs typeface="Calibri"/>
              </a:rPr>
              <a:t>Elasticsearch</a:t>
            </a:r>
            <a:endParaRPr lang="en-US" sz="1600" dirty="0">
              <a:latin typeface="+mn-lt"/>
              <a:cs typeface="Calibri"/>
            </a:endParaRPr>
          </a:p>
        </p:txBody>
      </p:sp>
      <p:sp>
        <p:nvSpPr>
          <p:cNvPr id="24" name="Shape 76"/>
          <p:cNvSpPr txBox="1"/>
          <p:nvPr/>
        </p:nvSpPr>
        <p:spPr>
          <a:xfrm>
            <a:off x="2973301" y="1652440"/>
            <a:ext cx="1795200" cy="457500"/>
          </a:xfrm>
          <a:prstGeom prst="rect">
            <a:avLst/>
          </a:prstGeom>
          <a:noFill/>
          <a:ln>
            <a:noFill/>
          </a:ln>
        </p:spPr>
        <p:txBody>
          <a:bodyPr lIns="91395" tIns="45686" rIns="91395" bIns="45686" anchor="t" anchorCtr="0">
            <a:noAutofit/>
          </a:bodyPr>
          <a:lstStyle/>
          <a:p>
            <a:pPr algn="ctr">
              <a:buClr>
                <a:srgbClr val="000000"/>
              </a:buClr>
              <a:buSzPct val="25000"/>
            </a:pPr>
            <a:r>
              <a:rPr lang="en-US" sz="1800" b="1" dirty="0">
                <a:latin typeface="+mn-lt"/>
                <a:ea typeface="Calibri"/>
                <a:cs typeface="Calibri"/>
                <a:sym typeface="Calibri"/>
              </a:rPr>
              <a:t>Discovery</a:t>
            </a:r>
          </a:p>
        </p:txBody>
      </p:sp>
      <p:sp>
        <p:nvSpPr>
          <p:cNvPr id="25" name="Title 1"/>
          <p:cNvSpPr txBox="1">
            <a:spLocks/>
          </p:cNvSpPr>
          <p:nvPr/>
        </p:nvSpPr>
        <p:spPr>
          <a:xfrm>
            <a:off x="0" y="411425"/>
            <a:ext cx="12192000" cy="869343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rgbClr val="142248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r>
              <a:rPr lang="en-US" sz="4400" b="1" dirty="0" smtClean="0">
                <a:solidFill>
                  <a:schemeClr val="accent5">
                    <a:lumMod val="50000"/>
                  </a:schemeClr>
                </a:solidFill>
              </a:rPr>
              <a:t>Data lifecycle support</a:t>
            </a:r>
            <a:endParaRPr lang="en-US" sz="4400" b="1"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2825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Data Store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>
                <a:latin typeface="Calibri"/>
                <a:cs typeface="Calibri"/>
              </a:rPr>
              <a:t>Benefits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851172" y="3446818"/>
            <a:ext cx="8712905" cy="1399459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10000"/>
              </a:lnSpc>
            </a:pPr>
            <a:r>
              <a:rPr lang="en-US" dirty="0" smtClean="0">
                <a:solidFill>
                  <a:schemeClr val="tx1"/>
                </a:solidFill>
                <a:latin typeface="Calibri"/>
                <a:cs typeface="Calibri"/>
              </a:rPr>
              <a:t>Metadata captures information needed for reproducibility</a:t>
            </a:r>
          </a:p>
          <a:p>
            <a:pPr>
              <a:lnSpc>
                <a:spcPct val="110000"/>
              </a:lnSpc>
            </a:pPr>
            <a:r>
              <a:rPr lang="en-US" dirty="0" smtClean="0">
                <a:solidFill>
                  <a:schemeClr val="tx1"/>
                </a:solidFill>
                <a:latin typeface="Calibri"/>
                <a:cs typeface="Calibri"/>
              </a:rPr>
              <a:t>Automatic backup and accessibility support your project’s data management plan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199" y="2397755"/>
            <a:ext cx="621846" cy="71329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800" y="3724600"/>
            <a:ext cx="798645" cy="82303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641" y="5356947"/>
            <a:ext cx="944962" cy="99373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12153" y="1840030"/>
            <a:ext cx="1831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en-US" dirty="0" smtClean="0">
                <a:latin typeface="Calibri"/>
                <a:cs typeface="Calibri"/>
              </a:rPr>
              <a:t>Get Science Done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26385" y="3287873"/>
            <a:ext cx="1603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en-US" dirty="0" smtClean="0">
                <a:latin typeface="Calibri"/>
                <a:cs typeface="Calibri"/>
              </a:rPr>
              <a:t>Reproducibility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71163" y="4745649"/>
            <a:ext cx="1313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en-US" dirty="0" smtClean="0">
                <a:latin typeface="Calibri"/>
                <a:cs typeface="Calibri"/>
              </a:rPr>
              <a:t>Productivity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12" name="Text Placeholder 3"/>
          <p:cNvSpPr txBox="1">
            <a:spLocks/>
          </p:cNvSpPr>
          <p:nvPr/>
        </p:nvSpPr>
        <p:spPr>
          <a:xfrm>
            <a:off x="2851172" y="4880206"/>
            <a:ext cx="8816585" cy="13041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0971AB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dirty="0" err="1" smtClean="0">
                <a:solidFill>
                  <a:schemeClr val="tx1"/>
                </a:solidFill>
                <a:latin typeface="Calibri"/>
                <a:cs typeface="Calibri"/>
              </a:rPr>
              <a:t>iRODS</a:t>
            </a:r>
            <a:r>
              <a:rPr lang="en-US" sz="2600" dirty="0" smtClean="0">
                <a:solidFill>
                  <a:schemeClr val="tx1"/>
                </a:solidFill>
                <a:latin typeface="Calibri"/>
                <a:cs typeface="Calibri"/>
              </a:rPr>
              <a:t> makes high-speed transfers possible (100 GB in ~30 min) </a:t>
            </a:r>
          </a:p>
          <a:p>
            <a:r>
              <a:rPr lang="en-US" sz="2600" dirty="0" smtClean="0">
                <a:solidFill>
                  <a:schemeClr val="tx1"/>
                </a:solidFill>
                <a:latin typeface="Calibri"/>
                <a:cs typeface="Calibri"/>
              </a:rPr>
              <a:t>Share data instantly with collaborators within </a:t>
            </a:r>
            <a:r>
              <a:rPr lang="en-US" sz="2600" dirty="0" err="1" smtClean="0">
                <a:solidFill>
                  <a:schemeClr val="tx1"/>
                </a:solidFill>
                <a:latin typeface="Calibri"/>
                <a:cs typeface="Calibri"/>
              </a:rPr>
              <a:t>CyVerse</a:t>
            </a:r>
            <a:endParaRPr lang="en-US" sz="2600" dirty="0">
              <a:solidFill>
                <a:schemeClr val="tx1"/>
              </a:solidFill>
              <a:latin typeface="Calibri"/>
              <a:cs typeface="Calibri"/>
            </a:endParaRPr>
          </a:p>
        </p:txBody>
      </p:sp>
      <p:sp>
        <p:nvSpPr>
          <p:cNvPr id="13" name="Text Placeholder 3"/>
          <p:cNvSpPr txBox="1">
            <a:spLocks/>
          </p:cNvSpPr>
          <p:nvPr/>
        </p:nvSpPr>
        <p:spPr>
          <a:xfrm>
            <a:off x="2851172" y="1943694"/>
            <a:ext cx="8836267" cy="125538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0971AB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dirty="0" smtClean="0">
                <a:solidFill>
                  <a:schemeClr val="tx1"/>
                </a:solidFill>
                <a:latin typeface="Calibri"/>
                <a:cs typeface="Calibri"/>
              </a:rPr>
              <a:t>Store any type of files related to your research</a:t>
            </a:r>
          </a:p>
          <a:p>
            <a:r>
              <a:rPr lang="en-US" sz="2600" dirty="0" smtClean="0">
                <a:solidFill>
                  <a:schemeClr val="tx1"/>
                </a:solidFill>
                <a:latin typeface="Calibri"/>
                <a:cs typeface="Calibri"/>
              </a:rPr>
              <a:t>An evolving “Data Commons” lets you access important datasets</a:t>
            </a:r>
          </a:p>
        </p:txBody>
      </p:sp>
    </p:spTree>
    <p:extLst>
      <p:ext uri="{BB962C8B-B14F-4D97-AF65-F5344CB8AC3E}">
        <p14:creationId xmlns:p14="http://schemas.microsoft.com/office/powerpoint/2010/main" val="1617109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PRESENTER" val="8b827998a1235192ee132eb5cd554b959611c83"/>
</p:tagLst>
</file>

<file path=ppt/theme/theme1.xml><?xml version="1.0" encoding="utf-8"?>
<a:theme xmlns:a="http://schemas.openxmlformats.org/drawingml/2006/main" name="Generic New Slid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1163</TotalTime>
  <Words>639</Words>
  <Application>Microsoft Macintosh PowerPoint</Application>
  <PresentationFormat>Widescreen</PresentationFormat>
  <Paragraphs>136</Paragraphs>
  <Slides>16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Effra</vt:lpstr>
      <vt:lpstr>Wingdings</vt:lpstr>
      <vt:lpstr>Generic New Slide</vt:lpstr>
      <vt:lpstr>Tools and Services Workshop</vt:lpstr>
      <vt:lpstr>Welcome to the Data Store</vt:lpstr>
      <vt:lpstr>Working with Big Data</vt:lpstr>
      <vt:lpstr>Working with Big Data</vt:lpstr>
      <vt:lpstr>Working with Big Data</vt:lpstr>
      <vt:lpstr>Working with Big Data</vt:lpstr>
      <vt:lpstr>Data Store Overview</vt:lpstr>
      <vt:lpstr>PowerPoint Presentation</vt:lpstr>
      <vt:lpstr>Data Store Overview</vt:lpstr>
      <vt:lpstr>Data Store Overview</vt:lpstr>
      <vt:lpstr>Data Store Overview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Jason Williams</dc:creator>
  <cp:lastModifiedBy>Microsoft Office User</cp:lastModifiedBy>
  <cp:revision>58</cp:revision>
  <dcterms:created xsi:type="dcterms:W3CDTF">2016-01-28T18:30:38Z</dcterms:created>
  <dcterms:modified xsi:type="dcterms:W3CDTF">2017-08-30T12:52:42Z</dcterms:modified>
</cp:coreProperties>
</file>